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9" r:id="rId4"/>
    <p:sldMasterId id="21474837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Roboto Thin"/>
      <p:regular r:id="rId79"/>
      <p:bold r:id="rId80"/>
      <p:italic r:id="rId81"/>
      <p:boldItalic r:id="rId82"/>
    </p:embeddedFont>
    <p:embeddedFont>
      <p:font typeface="Roboto Medium"/>
      <p:regular r:id="rId83"/>
      <p:bold r:id="rId84"/>
      <p:italic r:id="rId85"/>
      <p:boldItalic r:id="rId86"/>
    </p:embeddedFont>
    <p:embeddedFont>
      <p:font typeface="Roboto"/>
      <p:regular r:id="rId87"/>
      <p:bold r:id="rId88"/>
      <p:italic r:id="rId89"/>
      <p:boldItalic r:id="rId90"/>
    </p:embeddedFont>
    <p:embeddedFont>
      <p:font typeface="Roboto Mono Light"/>
      <p:regular r:id="rId91"/>
      <p:bold r:id="rId92"/>
      <p:italic r:id="rId93"/>
      <p:boldItalic r:id="rId94"/>
    </p:embeddedFont>
    <p:embeddedFont>
      <p:font typeface="EB Garamond"/>
      <p:regular r:id="rId95"/>
      <p:bold r:id="rId96"/>
      <p:italic r:id="rId97"/>
      <p:boldItalic r:id="rId98"/>
    </p:embeddedFont>
    <p:embeddedFont>
      <p:font typeface="Roboto Light"/>
      <p:regular r:id="rId99"/>
      <p:bold r:id="rId100"/>
      <p:italic r:id="rId101"/>
      <p:boldItalic r:id="rId102"/>
    </p:embeddedFont>
    <p:embeddedFont>
      <p:font typeface="Roboto Mono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B96D3B8-0D5C-48B4-8CDD-41DF72926BD9}">
  <a:tblStyle styleId="{5B96D3B8-0D5C-48B4-8CDD-41DF72926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C5A6F83-F51D-4BF7-9620-6704720E3BB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font" Target="fonts/RobotoMono-boldItalic.fntdata"/><Relationship Id="rId105" Type="http://schemas.openxmlformats.org/officeDocument/2006/relationships/font" Target="fonts/RobotoMono-italic.fntdata"/><Relationship Id="rId104" Type="http://schemas.openxmlformats.org/officeDocument/2006/relationships/font" Target="fonts/RobotoMon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Mono-regular.fntdata"/><Relationship Id="rId102" Type="http://schemas.openxmlformats.org/officeDocument/2006/relationships/font" Target="fonts/RobotoLight-boldItalic.fntdata"/><Relationship Id="rId101" Type="http://schemas.openxmlformats.org/officeDocument/2006/relationships/font" Target="fonts/RobotoLight-italic.fntdata"/><Relationship Id="rId100" Type="http://schemas.openxmlformats.org/officeDocument/2006/relationships/font" Target="fonts/RobotoLight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EBGaramond-regular.fntdata"/><Relationship Id="rId94" Type="http://schemas.openxmlformats.org/officeDocument/2006/relationships/font" Target="fonts/RobotoMonoLight-boldItalic.fntdata"/><Relationship Id="rId97" Type="http://schemas.openxmlformats.org/officeDocument/2006/relationships/font" Target="fonts/EBGaramond-italic.fntdata"/><Relationship Id="rId96" Type="http://schemas.openxmlformats.org/officeDocument/2006/relationships/font" Target="fonts/EBGaramond-bold.fntdata"/><Relationship Id="rId11" Type="http://schemas.openxmlformats.org/officeDocument/2006/relationships/slide" Target="slides/slide5.xml"/><Relationship Id="rId99" Type="http://schemas.openxmlformats.org/officeDocument/2006/relationships/font" Target="fonts/RobotoLight-regular.fntdata"/><Relationship Id="rId10" Type="http://schemas.openxmlformats.org/officeDocument/2006/relationships/slide" Target="slides/slide4.xml"/><Relationship Id="rId98" Type="http://schemas.openxmlformats.org/officeDocument/2006/relationships/font" Target="fonts/EBGaramon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onoLight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RobotoMonoLight-italic.fntdata"/><Relationship Id="rId92" Type="http://schemas.openxmlformats.org/officeDocument/2006/relationships/font" Target="fonts/RobotoMono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RobotoMedium-bold.fntdata"/><Relationship Id="rId83" Type="http://schemas.openxmlformats.org/officeDocument/2006/relationships/font" Target="fonts/RobotoMedium-regular.fntdata"/><Relationship Id="rId86" Type="http://schemas.openxmlformats.org/officeDocument/2006/relationships/font" Target="fonts/RobotoMedium-boldItalic.fntdata"/><Relationship Id="rId85" Type="http://schemas.openxmlformats.org/officeDocument/2006/relationships/font" Target="fonts/RobotoMedium-italic.fntdata"/><Relationship Id="rId88" Type="http://schemas.openxmlformats.org/officeDocument/2006/relationships/font" Target="fonts/Roboto-bold.fntdata"/><Relationship Id="rId87" Type="http://schemas.openxmlformats.org/officeDocument/2006/relationships/font" Target="fonts/Roboto-regular.fntdata"/><Relationship Id="rId89" Type="http://schemas.openxmlformats.org/officeDocument/2006/relationships/font" Target="fonts/Roboto-italic.fntdata"/><Relationship Id="rId80" Type="http://schemas.openxmlformats.org/officeDocument/2006/relationships/font" Target="fonts/RobotoThin-bold.fntdata"/><Relationship Id="rId82" Type="http://schemas.openxmlformats.org/officeDocument/2006/relationships/font" Target="fonts/RobotoThin-boldItalic.fntdata"/><Relationship Id="rId81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font" Target="fonts/RobotoThin-regular.fntdata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4ce4a393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4ce4a393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4ce4a393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4ce4a393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4ce4a3930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4ce4a3930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4ce4a3930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4ce4a3930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5283e900c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5283e900c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5578b60ef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5578b60ef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4ce4a3930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4ce4a3930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5578b60ef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5578b60ef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5578b60efe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5578b60efe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5578b60efe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5578b60efe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5578b60ef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5578b60ef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5578b60efe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" name="Google Shape;2268;g5578b60efe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5578b60ef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5578b60ef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5578b60efe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5578b60efe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Key: Shutterstock ID 1085147084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5578b60efe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5578b60efe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5578b60efe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5578b60efe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5578b60efe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5578b60efe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Caesar</a:t>
            </a:r>
            <a:r>
              <a:rPr lang="en"/>
              <a:t>: Shutterstock ID 92626915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5578b60efe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5578b60efe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 recreated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5578b60efe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5578b60efe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5578b60efe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5578b60efe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4cd15a30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4cd15a30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5578b60efe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5578b60efe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5578b60efe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5578b60efe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5578b60efe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5578b60efe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5578b60efe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5578b60efe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5578b60ef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5578b60ef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5578b60efe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5578b60efe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5578b60efe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5578b60efe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5578b60efe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5578b60efe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5578b60efe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5578b60efe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5578b60efe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5578b60efe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50e21ae4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50e21ae4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Recreated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5578b60efe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5578b60efe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5578b60efe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5578b60efe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5578b60efe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5578b60efe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5578b60efe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5578b60efe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5578b60efe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5578b60efe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5578b60efe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5578b60efe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5578b60efe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5578b60efe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5578b60efe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5578b60efe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5578b60efe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5578b60efe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5578b60efe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5578b60efe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4cd15a307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4cd15a307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5578b60efe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5578b60efe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5578b60efe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5578b60efe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5578b60efe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5578b60efe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5578b60efe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5578b60efe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5578b60efe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5578b60efe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5578b60efe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5578b60efe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5578b60efe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5578b60efe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55fb2bdc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55fb2bdc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5578b60efe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5578b60efe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5578b60efe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5578b60efe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5578b60e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5578b60e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5578b60efe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5578b60efe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5578b60efe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5578b60efe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Recreated Diagram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55fb2bdc8f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55fb2bdc8f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55fb2bdc8f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55fb2bdc8f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55fb2bdc8f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55fb2bdc8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Recreated Diagram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5fb2bdc8f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5fb2bdc8f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55fb2bdc8f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55fb2bdc8f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55fb2bdc8f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55fb2bdc8f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55fb2bdc8f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5" name="Google Shape;2765;g55fb2bdc8f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55fb2bdc8f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55fb2bdc8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5578b60e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5578b60e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55fb2bdc8f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7" name="Google Shape;2777;g55fb2bdc8f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55fb2bdc8f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55fb2bdc8f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55fb2bdc8f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55fb2bdc8f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4ce4a393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4ce4a393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4ce4a393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4ce4a393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9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94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85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Relationship Id="rId7" Type="http://schemas.openxmlformats.org/officeDocument/2006/relationships/image" Target="../media/image4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3.png"/><Relationship Id="rId4" Type="http://schemas.openxmlformats.org/officeDocument/2006/relationships/image" Target="../media/image69.png"/><Relationship Id="rId5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8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4.png"/><Relationship Id="rId7" Type="http://schemas.openxmlformats.org/officeDocument/2006/relationships/image" Target="../media/image57.png"/><Relationship Id="rId8" Type="http://schemas.openxmlformats.org/officeDocument/2006/relationships/image" Target="../media/image6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96.png"/><Relationship Id="rId6" Type="http://schemas.openxmlformats.org/officeDocument/2006/relationships/image" Target="../media/image68.png"/><Relationship Id="rId7" Type="http://schemas.openxmlformats.org/officeDocument/2006/relationships/image" Target="../media/image63.png"/><Relationship Id="rId8" Type="http://schemas.openxmlformats.org/officeDocument/2006/relationships/image" Target="../media/image7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8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90.png"/><Relationship Id="rId5" Type="http://schemas.openxmlformats.org/officeDocument/2006/relationships/image" Target="../media/image78.png"/><Relationship Id="rId6" Type="http://schemas.openxmlformats.org/officeDocument/2006/relationships/image" Target="../media/image92.png"/><Relationship Id="rId7" Type="http://schemas.openxmlformats.org/officeDocument/2006/relationships/image" Target="../media/image77.png"/><Relationship Id="rId8" Type="http://schemas.openxmlformats.org/officeDocument/2006/relationships/image" Target="../media/image7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5" Type="http://schemas.openxmlformats.org/officeDocument/2006/relationships/image" Target="../media/image98.png"/><Relationship Id="rId6" Type="http://schemas.openxmlformats.org/officeDocument/2006/relationships/image" Target="../media/image115.png"/><Relationship Id="rId7" Type="http://schemas.openxmlformats.org/officeDocument/2006/relationships/image" Target="../media/image91.png"/><Relationship Id="rId8" Type="http://schemas.openxmlformats.org/officeDocument/2006/relationships/image" Target="../media/image8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1.png"/><Relationship Id="rId3" Type="http://schemas.openxmlformats.org/officeDocument/2006/relationships/image" Target="../media/image1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5.png"/><Relationship Id="rId3" Type="http://schemas.openxmlformats.org/officeDocument/2006/relationships/image" Target="../media/image1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99.png"/><Relationship Id="rId4" Type="http://schemas.openxmlformats.org/officeDocument/2006/relationships/image" Target="../media/image12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99.png"/><Relationship Id="rId4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99.png"/><Relationship Id="rId4" Type="http://schemas.openxmlformats.org/officeDocument/2006/relationships/image" Target="../media/image17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99.png"/><Relationship Id="rId4" Type="http://schemas.openxmlformats.org/officeDocument/2006/relationships/image" Target="../media/image12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9.png"/><Relationship Id="rId3" Type="http://schemas.openxmlformats.org/officeDocument/2006/relationships/image" Target="../media/image19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5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99.png"/><Relationship Id="rId4" Type="http://schemas.openxmlformats.org/officeDocument/2006/relationships/image" Target="../media/image19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99.png"/><Relationship Id="rId4" Type="http://schemas.openxmlformats.org/officeDocument/2006/relationships/image" Target="../media/image12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203.png"/><Relationship Id="rId4" Type="http://schemas.openxmlformats.org/officeDocument/2006/relationships/image" Target="../media/image19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07.png"/><Relationship Id="rId4" Type="http://schemas.openxmlformats.org/officeDocument/2006/relationships/image" Target="../media/image110.png"/><Relationship Id="rId5" Type="http://schemas.openxmlformats.org/officeDocument/2006/relationships/image" Target="../media/image11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17.png"/><Relationship Id="rId4" Type="http://schemas.openxmlformats.org/officeDocument/2006/relationships/image" Target="../media/image121.png"/><Relationship Id="rId5" Type="http://schemas.openxmlformats.org/officeDocument/2006/relationships/image" Target="../media/image11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124.png"/><Relationship Id="rId4" Type="http://schemas.openxmlformats.org/officeDocument/2006/relationships/image" Target="../media/image119.png"/><Relationship Id="rId5" Type="http://schemas.openxmlformats.org/officeDocument/2006/relationships/image" Target="../media/image125.png"/><Relationship Id="rId6" Type="http://schemas.openxmlformats.org/officeDocument/2006/relationships/image" Target="../media/image12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120.png"/><Relationship Id="rId4" Type="http://schemas.openxmlformats.org/officeDocument/2006/relationships/image" Target="../media/image119.png"/><Relationship Id="rId5" Type="http://schemas.openxmlformats.org/officeDocument/2006/relationships/image" Target="../media/image130.png"/><Relationship Id="rId6" Type="http://schemas.openxmlformats.org/officeDocument/2006/relationships/image" Target="../media/image12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1.png"/><Relationship Id="rId5" Type="http://schemas.openxmlformats.org/officeDocument/2006/relationships/image" Target="../media/image16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7.png"/><Relationship Id="rId5" Type="http://schemas.openxmlformats.org/officeDocument/2006/relationships/image" Target="../media/image143.png"/><Relationship Id="rId6" Type="http://schemas.openxmlformats.org/officeDocument/2006/relationships/image" Target="../media/image13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139.png"/><Relationship Id="rId4" Type="http://schemas.openxmlformats.org/officeDocument/2006/relationships/image" Target="../media/image138.png"/><Relationship Id="rId5" Type="http://schemas.openxmlformats.org/officeDocument/2006/relationships/image" Target="../media/image14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1.png"/><Relationship Id="rId3" Type="http://schemas.openxmlformats.org/officeDocument/2006/relationships/image" Target="../media/image144.png"/><Relationship Id="rId4" Type="http://schemas.openxmlformats.org/officeDocument/2006/relationships/image" Target="../media/image140.png"/><Relationship Id="rId5" Type="http://schemas.openxmlformats.org/officeDocument/2006/relationships/image" Target="../media/image149.png"/><Relationship Id="rId6" Type="http://schemas.openxmlformats.org/officeDocument/2006/relationships/image" Target="../media/image155.png"/><Relationship Id="rId7" Type="http://schemas.openxmlformats.org/officeDocument/2006/relationships/image" Target="../media/image15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56.png"/><Relationship Id="rId5" Type="http://schemas.openxmlformats.org/officeDocument/2006/relationships/image" Target="../media/image147.png"/><Relationship Id="rId6" Type="http://schemas.openxmlformats.org/officeDocument/2006/relationships/image" Target="../media/image150.png"/><Relationship Id="rId7" Type="http://schemas.openxmlformats.org/officeDocument/2006/relationships/image" Target="../media/image15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50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148.png"/><Relationship Id="rId4" Type="http://schemas.openxmlformats.org/officeDocument/2006/relationships/image" Target="../media/image161.png"/><Relationship Id="rId5" Type="http://schemas.openxmlformats.org/officeDocument/2006/relationships/image" Target="../media/image16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Relationship Id="rId3" Type="http://schemas.openxmlformats.org/officeDocument/2006/relationships/image" Target="../media/image162.png"/><Relationship Id="rId4" Type="http://schemas.openxmlformats.org/officeDocument/2006/relationships/image" Target="../media/image160.png"/><Relationship Id="rId5" Type="http://schemas.openxmlformats.org/officeDocument/2006/relationships/image" Target="../media/image165.png"/><Relationship Id="rId6" Type="http://schemas.openxmlformats.org/officeDocument/2006/relationships/image" Target="../media/image178.png"/><Relationship Id="rId7" Type="http://schemas.openxmlformats.org/officeDocument/2006/relationships/image" Target="../media/image177.png"/><Relationship Id="rId8" Type="http://schemas.openxmlformats.org/officeDocument/2006/relationships/image" Target="../media/image16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Relationship Id="rId3" Type="http://schemas.openxmlformats.org/officeDocument/2006/relationships/image" Target="../media/image166.png"/><Relationship Id="rId4" Type="http://schemas.openxmlformats.org/officeDocument/2006/relationships/image" Target="../media/image159.png"/><Relationship Id="rId5" Type="http://schemas.openxmlformats.org/officeDocument/2006/relationships/image" Target="../media/image169.png"/><Relationship Id="rId6" Type="http://schemas.openxmlformats.org/officeDocument/2006/relationships/image" Target="../media/image186.png"/><Relationship Id="rId7" Type="http://schemas.openxmlformats.org/officeDocument/2006/relationships/image" Target="../media/image168.png"/><Relationship Id="rId8" Type="http://schemas.openxmlformats.org/officeDocument/2006/relationships/image" Target="../media/image17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170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2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9" Type="http://schemas.openxmlformats.org/officeDocument/2006/relationships/image" Target="../media/image198.png"/><Relationship Id="rId5" Type="http://schemas.openxmlformats.org/officeDocument/2006/relationships/image" Target="../media/image180.png"/><Relationship Id="rId6" Type="http://schemas.openxmlformats.org/officeDocument/2006/relationships/image" Target="../media/image185.png"/><Relationship Id="rId7" Type="http://schemas.openxmlformats.org/officeDocument/2006/relationships/image" Target="../media/image181.png"/><Relationship Id="rId8" Type="http://schemas.openxmlformats.org/officeDocument/2006/relationships/image" Target="../media/image19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Relationship Id="rId3" Type="http://schemas.openxmlformats.org/officeDocument/2006/relationships/image" Target="../media/image184.png"/><Relationship Id="rId4" Type="http://schemas.openxmlformats.org/officeDocument/2006/relationships/image" Target="../media/image192.png"/><Relationship Id="rId9" Type="http://schemas.openxmlformats.org/officeDocument/2006/relationships/image" Target="../media/image193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1.png"/><Relationship Id="rId8" Type="http://schemas.openxmlformats.org/officeDocument/2006/relationships/image" Target="../media/image18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8.png"/><Relationship Id="rId3" Type="http://schemas.openxmlformats.org/officeDocument/2006/relationships/image" Target="../media/image21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7.png"/><Relationship Id="rId3" Type="http://schemas.openxmlformats.org/officeDocument/2006/relationships/image" Target="../media/image2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4.png"/><Relationship Id="rId4" Type="http://schemas.openxmlformats.org/officeDocument/2006/relationships/image" Target="../media/image210.png"/><Relationship Id="rId5" Type="http://schemas.openxmlformats.org/officeDocument/2006/relationships/image" Target="../media/image19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8.png"/><Relationship Id="rId4" Type="http://schemas.openxmlformats.org/officeDocument/2006/relationships/image" Target="../media/image219.png"/><Relationship Id="rId5" Type="http://schemas.openxmlformats.org/officeDocument/2006/relationships/image" Target="../media/image2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0.png"/><Relationship Id="rId4" Type="http://schemas.openxmlformats.org/officeDocument/2006/relationships/image" Target="../media/image207.png"/><Relationship Id="rId5" Type="http://schemas.openxmlformats.org/officeDocument/2006/relationships/image" Target="../media/image2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6.png"/><Relationship Id="rId4" Type="http://schemas.openxmlformats.org/officeDocument/2006/relationships/image" Target="../media/image21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1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5.png"/><Relationship Id="rId4" Type="http://schemas.openxmlformats.org/officeDocument/2006/relationships/image" Target="../media/image206.png"/><Relationship Id="rId5" Type="http://schemas.openxmlformats.org/officeDocument/2006/relationships/image" Target="../media/image2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efa.org.au/Issues/Crypto/crypto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0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Day 1</a:t>
            </a:r>
            <a:endParaRPr/>
          </a:p>
        </p:txBody>
      </p:sp>
      <p:sp>
        <p:nvSpPr>
          <p:cNvPr id="2034" name="Google Shape;2034;p104"/>
          <p:cNvSpPr txBox="1"/>
          <p:nvPr>
            <p:ph idx="2" type="title"/>
          </p:nvPr>
        </p:nvSpPr>
        <p:spPr>
          <a:xfrm>
            <a:off x="274350" y="18396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Cryptography</a:t>
            </a:r>
            <a:endParaRPr/>
          </a:p>
        </p:txBody>
      </p:sp>
      <p:sp>
        <p:nvSpPr>
          <p:cNvPr id="2035" name="Google Shape;2035;p10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13"/>
          <p:cNvSpPr txBox="1"/>
          <p:nvPr/>
        </p:nvSpPr>
        <p:spPr>
          <a:xfrm>
            <a:off x="2482800" y="3594600"/>
            <a:ext cx="41784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Key Terms and Orientation </a:t>
            </a:r>
            <a:endParaRPr sz="3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1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Cryptosystems and Standards</a:t>
            </a:r>
            <a:endParaRPr/>
          </a:p>
        </p:txBody>
      </p:sp>
      <p:sp>
        <p:nvSpPr>
          <p:cNvPr id="2161" name="Google Shape;2161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Cryptosystems and Standards</a:t>
            </a:r>
            <a:endParaRPr/>
          </a:p>
        </p:txBody>
      </p:sp>
      <p:sp>
        <p:nvSpPr>
          <p:cNvPr id="2167" name="Google Shape;2167;p115"/>
          <p:cNvSpPr txBox="1"/>
          <p:nvPr>
            <p:ph idx="1" type="subTitle"/>
          </p:nvPr>
        </p:nvSpPr>
        <p:spPr>
          <a:xfrm>
            <a:off x="0" y="789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Encryption, Decryption and Keys</a:t>
            </a:r>
            <a:endParaRPr i="1"/>
          </a:p>
        </p:txBody>
      </p:sp>
      <p:sp>
        <p:nvSpPr>
          <p:cNvPr id="2168" name="Google Shape;2168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15"/>
          <p:cNvSpPr txBox="1"/>
          <p:nvPr>
            <p:ph idx="3" type="body"/>
          </p:nvPr>
        </p:nvSpPr>
        <p:spPr>
          <a:xfrm>
            <a:off x="0" y="1154075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Encryption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is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process of obfuscating a plaintext by converting it into ciphertext by using a special values called a </a:t>
            </a:r>
            <a:r>
              <a:rPr lang="en" sz="1800"/>
              <a:t>key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along with a fixed set of rules.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Decryption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is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process of turning a ciphertext back into plaintext.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key must remain </a:t>
            </a:r>
            <a:r>
              <a:rPr lang="en" sz="1800">
                <a:solidFill>
                  <a:srgbClr val="24292E"/>
                </a:solidFill>
              </a:rPr>
              <a:t>SECRET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! Once the key is known, you can easily decrypt messages by applying the rules in reverse.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70" name="Google Shape;217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5075" y="3447150"/>
            <a:ext cx="1427275" cy="1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38" y="1573850"/>
            <a:ext cx="548449" cy="8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801" y="2847825"/>
            <a:ext cx="599324" cy="59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16"/>
          <p:cNvSpPr txBox="1"/>
          <p:nvPr>
            <p:ph type="title"/>
          </p:nvPr>
        </p:nvSpPr>
        <p:spPr>
          <a:xfrm>
            <a:off x="2349500" y="155495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Encryption and decryption must be 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</a:rPr>
              <a:t>complex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enough to provide a strong security but also 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</a:rPr>
              <a:t>simple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enough to perform quickly with the key.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78" name="Google Shape;2178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16"/>
          <p:cNvSpPr txBox="1"/>
          <p:nvPr/>
        </p:nvSpPr>
        <p:spPr>
          <a:xfrm>
            <a:off x="2751650" y="1110750"/>
            <a:ext cx="4965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The Cryptography Trade-off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80" name="Google Shape;2180;p116"/>
          <p:cNvCxnSpPr>
            <a:stCxn id="2179" idx="1"/>
          </p:cNvCxnSpPr>
          <p:nvPr/>
        </p:nvCxnSpPr>
        <p:spPr>
          <a:xfrm>
            <a:off x="2751650" y="1527600"/>
            <a:ext cx="49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Ensuring Privacy and  Confidentiality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7" name="Google Shape;2187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8" name="Google Shape;2188;p117"/>
          <p:cNvCxnSpPr/>
          <p:nvPr/>
        </p:nvCxnSpPr>
        <p:spPr>
          <a:xfrm>
            <a:off x="4314100" y="782100"/>
            <a:ext cx="0" cy="35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9" name="Google Shape;2189;p117"/>
          <p:cNvSpPr/>
          <p:nvPr/>
        </p:nvSpPr>
        <p:spPr>
          <a:xfrm>
            <a:off x="257625" y="883325"/>
            <a:ext cx="3800100" cy="543000"/>
          </a:xfrm>
          <a:prstGeom prst="cube">
            <a:avLst>
              <a:gd fmla="val 25000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Data at Rest</a:t>
            </a:r>
            <a:endParaRPr>
              <a:solidFill>
                <a:srgbClr val="FFFF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90" name="Google Shape;2190;p117"/>
          <p:cNvSpPr/>
          <p:nvPr/>
        </p:nvSpPr>
        <p:spPr>
          <a:xfrm flipH="1">
            <a:off x="4664875" y="883325"/>
            <a:ext cx="3942900" cy="543000"/>
          </a:xfrm>
          <a:prstGeom prst="cube">
            <a:avLst>
              <a:gd fmla="val 23715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Data in Motion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91" name="Google Shape;2191;p117"/>
          <p:cNvSpPr txBox="1"/>
          <p:nvPr/>
        </p:nvSpPr>
        <p:spPr>
          <a:xfrm>
            <a:off x="257625" y="1665425"/>
            <a:ext cx="3671400" cy="269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Static data</a:t>
            </a: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, such as that stored on a hard disk or a database. </a:t>
            </a:r>
            <a:endParaRPr sz="1800">
              <a:solidFill>
                <a:srgbClr val="24292E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Prevents it from being intelligible to prying eyes</a:t>
            </a:r>
            <a:endParaRPr sz="1800">
              <a:solidFill>
                <a:srgbClr val="24292E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2" name="Google Shape;2192;p117"/>
          <p:cNvSpPr txBox="1"/>
          <p:nvPr/>
        </p:nvSpPr>
        <p:spPr>
          <a:xfrm>
            <a:off x="4807675" y="1665425"/>
            <a:ext cx="3800100" cy="269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Data moving between machines on the network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, such as your computer and YouTube, or your phone and the cell tower.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More complicated than protecting data at rest 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Ensuring Privacy and  Confidentiality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9" name="Google Shape;2199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0" name="Google Shape;2200;p118"/>
          <p:cNvCxnSpPr/>
          <p:nvPr/>
        </p:nvCxnSpPr>
        <p:spPr>
          <a:xfrm>
            <a:off x="4314100" y="782100"/>
            <a:ext cx="0" cy="35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1" name="Google Shape;2201;p118"/>
          <p:cNvSpPr/>
          <p:nvPr/>
        </p:nvSpPr>
        <p:spPr>
          <a:xfrm>
            <a:off x="257625" y="883325"/>
            <a:ext cx="3800100" cy="543000"/>
          </a:xfrm>
          <a:prstGeom prst="cube">
            <a:avLst>
              <a:gd fmla="val 25000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Data at Rest</a:t>
            </a:r>
            <a:endParaRPr>
              <a:solidFill>
                <a:srgbClr val="FFFF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02" name="Google Shape;2202;p118"/>
          <p:cNvSpPr/>
          <p:nvPr/>
        </p:nvSpPr>
        <p:spPr>
          <a:xfrm flipH="1">
            <a:off x="4664875" y="883325"/>
            <a:ext cx="3942900" cy="543000"/>
          </a:xfrm>
          <a:prstGeom prst="cube">
            <a:avLst>
              <a:gd fmla="val 23715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Data in Motion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03" name="Google Shape;2203;p118"/>
          <p:cNvSpPr txBox="1"/>
          <p:nvPr/>
        </p:nvSpPr>
        <p:spPr>
          <a:xfrm>
            <a:off x="257625" y="1665425"/>
            <a:ext cx="3671400" cy="269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Protected by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 encrypting data on 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hard drives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  and in 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databases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 and  storing sensitive data in multiple separate locations. </a:t>
            </a:r>
            <a:endParaRPr>
              <a:solidFill>
                <a:srgbClr val="24292E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Tools: </a:t>
            </a:r>
            <a:endParaRPr>
              <a:solidFill>
                <a:srgbClr val="24292E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Using AES to encrypt data</a:t>
            </a:r>
            <a:endParaRPr>
              <a:solidFill>
                <a:srgbClr val="24292E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Storing AES-encrypted  data in multiple database. </a:t>
            </a:r>
            <a:endParaRPr>
              <a:solidFill>
                <a:srgbClr val="24292E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04" name="Google Shape;2204;p118"/>
          <p:cNvSpPr txBox="1"/>
          <p:nvPr/>
        </p:nvSpPr>
        <p:spPr>
          <a:xfrm>
            <a:off x="4807675" y="1665425"/>
            <a:ext cx="3800100" cy="269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More complicated, as at least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two machines are exposed to the data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Must be able to encrypt / decrypt quickly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Tools: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Using AES in combination with RSA to protect communications on the web with TLS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Using SSH to encrypt remote shell sessions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Authenticity </a:t>
            </a:r>
            <a:endParaRPr/>
          </a:p>
        </p:txBody>
      </p:sp>
      <p:sp>
        <p:nvSpPr>
          <p:cNvPr id="2210" name="Google Shape;2210;p1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</a:t>
            </a:r>
            <a:r>
              <a:rPr lang="en">
                <a:solidFill>
                  <a:srgbClr val="1C4587"/>
                </a:solidFill>
              </a:rPr>
              <a:t>authenticity</a:t>
            </a:r>
            <a:r>
              <a:rPr lang="en">
                <a:solidFill>
                  <a:schemeClr val="dk1"/>
                </a:solidFill>
              </a:rPr>
              <a:t>, a user can verify the identity of a data source.</a:t>
            </a:r>
            <a:endParaRPr i="1"/>
          </a:p>
        </p:txBody>
      </p:sp>
      <p:sp>
        <p:nvSpPr>
          <p:cNvPr id="2211" name="Google Shape;2211;p1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1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Attackers can send encrypted data claiming to be someone they’re not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	 </a:t>
            </a:r>
            <a:r>
              <a:rPr lang="en" sz="1800"/>
              <a:t>Encryption will provide little protection in these cases.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With the use of asymmetric cryptography, digital signatures are the main tool used to verify the authenticity of a message. Then, we can ensure: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Emails came from the claimed sender.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  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Downloaded files come from the correct server.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213" name="Google Shape;221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41" y="1483451"/>
            <a:ext cx="918875" cy="8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00" y="4152946"/>
            <a:ext cx="767026" cy="6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85" y="3471258"/>
            <a:ext cx="1118751" cy="49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Integrity </a:t>
            </a:r>
            <a:endParaRPr/>
          </a:p>
        </p:txBody>
      </p:sp>
      <p:sp>
        <p:nvSpPr>
          <p:cNvPr id="2221" name="Google Shape;2221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know that the data we are sharing is the </a:t>
            </a:r>
            <a:r>
              <a:rPr lang="en">
                <a:solidFill>
                  <a:srgbClr val="274E13"/>
                </a:solidFill>
              </a:rPr>
              <a:t>correct</a:t>
            </a:r>
            <a:r>
              <a:rPr i="1" lang="en"/>
              <a:t> </a:t>
            </a:r>
            <a:r>
              <a:rPr lang="en"/>
              <a:t>information.</a:t>
            </a:r>
            <a:endParaRPr/>
          </a:p>
        </p:txBody>
      </p:sp>
      <p:sp>
        <p:nvSpPr>
          <p:cNvPr id="2222" name="Google Shape;2222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Hashing can be used to verify the integrity of data by:</a:t>
            </a:r>
            <a:endParaRPr sz="1800"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Verifying that a file downloaded from a server  is in fact the file on the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server, </a:t>
            </a:r>
            <a:r>
              <a:rPr lang="en" sz="1800">
                <a:solidFill>
                  <a:srgbClr val="990000"/>
                </a:solidFill>
                <a:latin typeface="Roboto Light"/>
                <a:ea typeface="Roboto Light"/>
                <a:cs typeface="Roboto Light"/>
                <a:sym typeface="Roboto Light"/>
              </a:rPr>
              <a:t>as opposed to an attacker intercepting and modifying the file.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Verifying that data has made it across the wire without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corruption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24" name="Google Shape;222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5" y="1101275"/>
            <a:ext cx="1370703" cy="1370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120"/>
          <p:cNvSpPr/>
          <p:nvPr/>
        </p:nvSpPr>
        <p:spPr>
          <a:xfrm>
            <a:off x="244188" y="2929588"/>
            <a:ext cx="1536900" cy="1529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Client requests data from a server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20"/>
          <p:cNvSpPr/>
          <p:nvPr/>
        </p:nvSpPr>
        <p:spPr>
          <a:xfrm flipH="1">
            <a:off x="1780834" y="2929622"/>
            <a:ext cx="1536900" cy="1529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Server sends  the hash digest of data to the client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7" name="Google Shape;2227;p120"/>
          <p:cNvGrpSpPr/>
          <p:nvPr/>
        </p:nvGrpSpPr>
        <p:grpSpPr>
          <a:xfrm>
            <a:off x="1628826" y="3484041"/>
            <a:ext cx="362547" cy="420147"/>
            <a:chOff x="4858109" y="2631368"/>
            <a:chExt cx="316442" cy="315000"/>
          </a:xfrm>
        </p:grpSpPr>
        <p:sp>
          <p:nvSpPr>
            <p:cNvPr id="2228" name="Google Shape;2228;p120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20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sp>
        <p:nvSpPr>
          <p:cNvPr id="2230" name="Google Shape;2230;p120"/>
          <p:cNvSpPr/>
          <p:nvPr/>
        </p:nvSpPr>
        <p:spPr>
          <a:xfrm>
            <a:off x="3317732" y="2929642"/>
            <a:ext cx="1536900" cy="1529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Server sends the requested data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1" name="Google Shape;2231;p120"/>
          <p:cNvGrpSpPr/>
          <p:nvPr/>
        </p:nvGrpSpPr>
        <p:grpSpPr>
          <a:xfrm>
            <a:off x="3123813" y="3484041"/>
            <a:ext cx="362547" cy="420147"/>
            <a:chOff x="4858109" y="2631368"/>
            <a:chExt cx="316442" cy="315000"/>
          </a:xfrm>
        </p:grpSpPr>
        <p:sp>
          <p:nvSpPr>
            <p:cNvPr id="2232" name="Google Shape;2232;p120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20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sp>
        <p:nvSpPr>
          <p:cNvPr id="2234" name="Google Shape;2234;p120"/>
          <p:cNvSpPr/>
          <p:nvPr/>
        </p:nvSpPr>
        <p:spPr>
          <a:xfrm flipH="1">
            <a:off x="4854475" y="2929642"/>
            <a:ext cx="2022600" cy="1529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Server hashes data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received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compares to digest from server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5" name="Google Shape;2235;p120"/>
          <p:cNvGrpSpPr/>
          <p:nvPr/>
        </p:nvGrpSpPr>
        <p:grpSpPr>
          <a:xfrm>
            <a:off x="4653865" y="3484041"/>
            <a:ext cx="362547" cy="420147"/>
            <a:chOff x="4858109" y="2631368"/>
            <a:chExt cx="316442" cy="315000"/>
          </a:xfrm>
        </p:grpSpPr>
        <p:sp>
          <p:nvSpPr>
            <p:cNvPr id="2236" name="Google Shape;2236;p120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20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sp>
        <p:nvSpPr>
          <p:cNvPr id="2238" name="Google Shape;2238;p120"/>
          <p:cNvSpPr/>
          <p:nvPr/>
        </p:nvSpPr>
        <p:spPr>
          <a:xfrm>
            <a:off x="6877217" y="2929642"/>
            <a:ext cx="2022600" cy="1529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If digest matches, the data hasn’t been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corrupted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9" name="Google Shape;2239;p120"/>
          <p:cNvGrpSpPr/>
          <p:nvPr/>
        </p:nvGrpSpPr>
        <p:grpSpPr>
          <a:xfrm>
            <a:off x="6768368" y="3484041"/>
            <a:ext cx="362547" cy="420147"/>
            <a:chOff x="4858109" y="2631368"/>
            <a:chExt cx="316442" cy="315000"/>
          </a:xfrm>
        </p:grpSpPr>
        <p:sp>
          <p:nvSpPr>
            <p:cNvPr id="2240" name="Google Shape;2240;p120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20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Non-Repudiation</a:t>
            </a:r>
            <a:endParaRPr/>
          </a:p>
        </p:txBody>
      </p:sp>
      <p:sp>
        <p:nvSpPr>
          <p:cNvPr id="2247" name="Google Shape;2247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that a message is </a:t>
            </a:r>
            <a:r>
              <a:rPr lang="en"/>
              <a:t>inextricably</a:t>
            </a:r>
            <a:r>
              <a:rPr lang="en"/>
              <a:t> linked to a sender. </a:t>
            </a:r>
            <a:endParaRPr/>
          </a:p>
        </p:txBody>
      </p:sp>
      <p:sp>
        <p:nvSpPr>
          <p:cNvPr id="2248" name="Google Shape;2248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1"/>
          <p:cNvSpPr txBox="1"/>
          <p:nvPr>
            <p:ph idx="3" type="body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br>
              <a:rPr lang="en" sz="1800"/>
            </a:br>
            <a:r>
              <a:rPr lang="en" sz="1800"/>
              <a:t>If Bob sent a nasty memo to an entire department, non-repudiation ensures that he can’t scapegoat someone else. </a:t>
            </a:r>
            <a:endParaRPr sz="1800"/>
          </a:p>
        </p:txBody>
      </p:sp>
      <p:pic>
        <p:nvPicPr>
          <p:cNvPr id="2250" name="Google Shape;225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70717">
            <a:off x="3233278" y="2337200"/>
            <a:ext cx="1739668" cy="18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51" y="2125225"/>
            <a:ext cx="1920750" cy="22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8425" y="2557415"/>
            <a:ext cx="2278426" cy="166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22"/>
          <p:cNvSpPr txBox="1"/>
          <p:nvPr>
            <p:ph type="title"/>
          </p:nvPr>
        </p:nvSpPr>
        <p:spPr>
          <a:xfrm>
            <a:off x="2533325" y="93465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Today’s de facto standard of </a:t>
            </a:r>
            <a:r>
              <a:rPr lang="en" sz="3000"/>
              <a:t>symmetric</a:t>
            </a:r>
            <a:r>
              <a:rPr lang="en" sz="3000"/>
              <a:t> key </a:t>
            </a:r>
            <a:r>
              <a:rPr lang="en" sz="3000"/>
              <a:t>algorithm</a:t>
            </a:r>
            <a:r>
              <a:rPr lang="en" sz="3000"/>
              <a:t> is AES.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Developed through community collaboration led by the</a:t>
            </a:r>
            <a:r>
              <a:rPr lang="en" sz="3000"/>
              <a:t> </a:t>
            </a:r>
            <a:r>
              <a:rPr lang="en" sz="3400">
                <a:latin typeface="EB Garamond"/>
                <a:ea typeface="EB Garamond"/>
                <a:cs typeface="EB Garamond"/>
                <a:sym typeface="EB Garamond"/>
              </a:rPr>
              <a:t>National Institute of Standards and Technology.</a:t>
            </a: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0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Articulate the goals of cryptography.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 modern encryption standard, particularly AES.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Differentiate between substitution and transposition ciphers.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how textual data can be represented in binary, octal, and hex.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Determine the output of the XOR operation given two input bitstreams.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symmetric and asymmetric cryptography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OpenSSL to encrypt data with a symmetric key.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05"/>
          <p:cNvSpPr/>
          <p:nvPr/>
        </p:nvSpPr>
        <p:spPr>
          <a:xfrm>
            <a:off x="457575" y="1284250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05"/>
          <p:cNvSpPr/>
          <p:nvPr/>
        </p:nvSpPr>
        <p:spPr>
          <a:xfrm>
            <a:off x="457575" y="1827425"/>
            <a:ext cx="286500" cy="299700"/>
          </a:xfrm>
          <a:prstGeom prst="bevel">
            <a:avLst>
              <a:gd fmla="val 12500" name="adj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05"/>
          <p:cNvSpPr/>
          <p:nvPr/>
        </p:nvSpPr>
        <p:spPr>
          <a:xfrm>
            <a:off x="457575" y="2334500"/>
            <a:ext cx="286500" cy="299700"/>
          </a:xfrm>
          <a:prstGeom prst="bevel">
            <a:avLst>
              <a:gd fmla="val 12500" name="adj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05"/>
          <p:cNvSpPr/>
          <p:nvPr/>
        </p:nvSpPr>
        <p:spPr>
          <a:xfrm>
            <a:off x="457575" y="2828863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05"/>
          <p:cNvSpPr/>
          <p:nvPr/>
        </p:nvSpPr>
        <p:spPr>
          <a:xfrm>
            <a:off x="457575" y="3372038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05"/>
          <p:cNvSpPr/>
          <p:nvPr/>
        </p:nvSpPr>
        <p:spPr>
          <a:xfrm>
            <a:off x="457575" y="3872763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05"/>
          <p:cNvSpPr/>
          <p:nvPr/>
        </p:nvSpPr>
        <p:spPr>
          <a:xfrm>
            <a:off x="457575" y="4394700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2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264" name="Google Shape;2264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2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DES Death March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research the NIST competition model then answering the corresponding questions.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24"/>
          <p:cNvSpPr txBox="1"/>
          <p:nvPr/>
        </p:nvSpPr>
        <p:spPr>
          <a:xfrm>
            <a:off x="2482800" y="3594600"/>
            <a:ext cx="41784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DES Death March</a:t>
            </a:r>
            <a:endParaRPr sz="3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Checkpoint: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2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Articulate the goals of cryptography.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 modern encryption standard, particularly AES.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Differentiate between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substitution and transposition ciphers.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how textual data can be represented in binary, octal, and hex.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Determine the output of the XOR operation given two input bitstreams.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symmetric and asymmetric cryptography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OpenSSL to encrypt data with a symmetric key.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5"/>
          <p:cNvSpPr/>
          <p:nvPr/>
        </p:nvSpPr>
        <p:spPr>
          <a:xfrm>
            <a:off x="457575" y="128425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25"/>
          <p:cNvSpPr/>
          <p:nvPr/>
        </p:nvSpPr>
        <p:spPr>
          <a:xfrm>
            <a:off x="457575" y="1827425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5"/>
          <p:cNvSpPr/>
          <p:nvPr/>
        </p:nvSpPr>
        <p:spPr>
          <a:xfrm>
            <a:off x="457575" y="2334500"/>
            <a:ext cx="286500" cy="299700"/>
          </a:xfrm>
          <a:prstGeom prst="bevel">
            <a:avLst>
              <a:gd fmla="val 12500" name="adj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25"/>
          <p:cNvSpPr/>
          <p:nvPr/>
        </p:nvSpPr>
        <p:spPr>
          <a:xfrm>
            <a:off x="457575" y="2828863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25"/>
          <p:cNvSpPr/>
          <p:nvPr/>
        </p:nvSpPr>
        <p:spPr>
          <a:xfrm>
            <a:off x="457575" y="3372038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25"/>
          <p:cNvSpPr/>
          <p:nvPr/>
        </p:nvSpPr>
        <p:spPr>
          <a:xfrm>
            <a:off x="457575" y="3872763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25"/>
          <p:cNvSpPr/>
          <p:nvPr/>
        </p:nvSpPr>
        <p:spPr>
          <a:xfrm>
            <a:off x="457575" y="4394700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Concept of Cryptography </a:t>
            </a:r>
            <a:endParaRPr/>
          </a:p>
        </p:txBody>
      </p:sp>
      <p:sp>
        <p:nvSpPr>
          <p:cNvPr id="2292" name="Google Shape;2292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26"/>
          <p:cNvSpPr txBox="1"/>
          <p:nvPr>
            <p:ph idx="3" type="body"/>
          </p:nvPr>
        </p:nvSpPr>
        <p:spPr>
          <a:xfrm>
            <a:off x="175" y="3286525"/>
            <a:ext cx="9144000" cy="1619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2400"/>
              <a:t>key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the piece of information /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parameter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that specifies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how </a:t>
            </a:r>
            <a:r>
              <a:rPr lang="en" sz="2400"/>
              <a:t>plaintext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should be transformed into </a:t>
            </a:r>
            <a:r>
              <a:rPr lang="en" sz="2400"/>
              <a:t>ciphertext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and vice versa.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94" name="Google Shape;229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800" y="1668225"/>
            <a:ext cx="806124" cy="7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95" name="Google Shape;229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668218"/>
            <a:ext cx="806124" cy="7669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6" name="Google Shape;2296;p126"/>
          <p:cNvSpPr/>
          <p:nvPr/>
        </p:nvSpPr>
        <p:spPr>
          <a:xfrm>
            <a:off x="593875" y="1397550"/>
            <a:ext cx="1816200" cy="1308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Readable Message, File or Data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26"/>
          <p:cNvSpPr/>
          <p:nvPr/>
        </p:nvSpPr>
        <p:spPr>
          <a:xfrm>
            <a:off x="6522750" y="1397550"/>
            <a:ext cx="1816200" cy="1308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Encrypted</a:t>
            </a:r>
            <a:r>
              <a:rPr lang="en" sz="2200">
                <a:latin typeface="Roboto"/>
                <a:ea typeface="Roboto"/>
                <a:cs typeface="Roboto"/>
                <a:sym typeface="Roboto"/>
              </a:rPr>
              <a:t> Message, File or Data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26"/>
          <p:cNvSpPr txBox="1"/>
          <p:nvPr/>
        </p:nvSpPr>
        <p:spPr>
          <a:xfrm>
            <a:off x="3739500" y="1766775"/>
            <a:ext cx="14253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Key(s)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99" name="Google Shape;2299;p126"/>
          <p:cNvCxnSpPr/>
          <p:nvPr/>
        </p:nvCxnSpPr>
        <p:spPr>
          <a:xfrm>
            <a:off x="2472025" y="1482950"/>
            <a:ext cx="392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0" name="Google Shape;2300;p126"/>
          <p:cNvCxnSpPr/>
          <p:nvPr/>
        </p:nvCxnSpPr>
        <p:spPr>
          <a:xfrm rot="10800000">
            <a:off x="2555563" y="2620450"/>
            <a:ext cx="3821700" cy="1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26"/>
          <p:cNvSpPr txBox="1"/>
          <p:nvPr/>
        </p:nvSpPr>
        <p:spPr>
          <a:xfrm>
            <a:off x="593875" y="94815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Plaintext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2" name="Google Shape;2302;p126"/>
          <p:cNvSpPr txBox="1"/>
          <p:nvPr/>
        </p:nvSpPr>
        <p:spPr>
          <a:xfrm>
            <a:off x="6522750" y="94815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Cipher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text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3" name="Google Shape;2303;p126"/>
          <p:cNvSpPr txBox="1"/>
          <p:nvPr/>
        </p:nvSpPr>
        <p:spPr>
          <a:xfrm>
            <a:off x="3368100" y="1132100"/>
            <a:ext cx="2196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Encryption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4" name="Google Shape;2304;p126"/>
          <p:cNvSpPr txBox="1"/>
          <p:nvPr/>
        </p:nvSpPr>
        <p:spPr>
          <a:xfrm>
            <a:off x="3368113" y="2557622"/>
            <a:ext cx="2196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Decryption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27"/>
          <p:cNvSpPr txBox="1"/>
          <p:nvPr>
            <p:ph type="title"/>
          </p:nvPr>
        </p:nvSpPr>
        <p:spPr>
          <a:xfrm>
            <a:off x="2282825" y="1469825"/>
            <a:ext cx="6142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Do we want an incredibly strong cipher that’s hard to compute and </a:t>
            </a: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difficult</a:t>
            </a: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to</a:t>
            </a: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decrypt?</a:t>
            </a:r>
            <a:endParaRPr sz="2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OR</a:t>
            </a:r>
            <a:endParaRPr sz="2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Do we prefer an </a:t>
            </a:r>
            <a:r>
              <a:rPr i="1"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average</a:t>
            </a: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cipher that is faster.</a:t>
            </a:r>
            <a:endParaRPr sz="2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10" name="Google Shape;2310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27"/>
          <p:cNvSpPr txBox="1"/>
          <p:nvPr/>
        </p:nvSpPr>
        <p:spPr>
          <a:xfrm>
            <a:off x="2789475" y="984625"/>
            <a:ext cx="4965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The Cryptography Trade-off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12" name="Google Shape;2312;p127"/>
          <p:cNvCxnSpPr>
            <a:stCxn id="2311" idx="1"/>
          </p:cNvCxnSpPr>
          <p:nvPr/>
        </p:nvCxnSpPr>
        <p:spPr>
          <a:xfrm>
            <a:off x="2789475" y="1401475"/>
            <a:ext cx="49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2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Ciphers and Keys</a:t>
            </a:r>
            <a:endParaRPr/>
          </a:p>
        </p:txBody>
      </p:sp>
      <p:sp>
        <p:nvSpPr>
          <p:cNvPr id="2318" name="Google Shape;2318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Ceasar</a:t>
            </a:r>
            <a:r>
              <a:rPr lang="en"/>
              <a:t> Cipher</a:t>
            </a:r>
            <a:endParaRPr/>
          </a:p>
        </p:txBody>
      </p:sp>
      <p:sp>
        <p:nvSpPr>
          <p:cNvPr id="2324" name="Google Shape;2324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best known historic encryption techniques/</a:t>
            </a:r>
            <a:endParaRPr/>
          </a:p>
        </p:txBody>
      </p:sp>
      <p:sp>
        <p:nvSpPr>
          <p:cNvPr id="2325" name="Google Shape;2325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29"/>
          <p:cNvSpPr txBox="1"/>
          <p:nvPr>
            <p:ph idx="3" type="body"/>
          </p:nvPr>
        </p:nvSpPr>
        <p:spPr>
          <a:xfrm>
            <a:off x="175" y="1284250"/>
            <a:ext cx="6735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simple substitution cipher in which a message is shifted  a number of letters down the alphabet according to a key.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u="sng"/>
              <a:t>Sender: </a:t>
            </a:r>
            <a:endParaRPr sz="1600" u="sng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Writes a Message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Selects a Key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Encodes Message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327" name="Google Shape;232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225" y="1750537"/>
            <a:ext cx="1814765" cy="3131661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129"/>
          <p:cNvSpPr/>
          <p:nvPr/>
        </p:nvSpPr>
        <p:spPr>
          <a:xfrm>
            <a:off x="7113006" y="675"/>
            <a:ext cx="2031000" cy="1715400"/>
          </a:xfrm>
          <a:prstGeom prst="cloudCallout">
            <a:avLst>
              <a:gd fmla="val -59875" name="adj1"/>
              <a:gd fmla="val 496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They Shall Never Crack My Code!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9" name="Google Shape;2329;p129"/>
          <p:cNvSpPr txBox="1"/>
          <p:nvPr/>
        </p:nvSpPr>
        <p:spPr>
          <a:xfrm>
            <a:off x="2936025" y="2474200"/>
            <a:ext cx="27873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Recipient: </a:t>
            </a:r>
            <a:endParaRPr sz="16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Receives Message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known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Decodes Message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</a:t>
            </a:r>
            <a:r>
              <a:rPr lang="en"/>
              <a:t>Caesar</a:t>
            </a:r>
            <a:r>
              <a:rPr lang="en"/>
              <a:t> Cipher Works</a:t>
            </a:r>
            <a:endParaRPr/>
          </a:p>
        </p:txBody>
      </p:sp>
      <p:sp>
        <p:nvSpPr>
          <p:cNvPr id="2335" name="Google Shape;2335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30"/>
          <p:cNvSpPr txBox="1"/>
          <p:nvPr>
            <p:ph idx="3" type="body"/>
          </p:nvPr>
        </p:nvSpPr>
        <p:spPr>
          <a:xfrm>
            <a:off x="0" y="3386513"/>
            <a:ext cx="9144000" cy="1184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Caesar</a:t>
            </a:r>
            <a:r>
              <a:rPr lang="en"/>
              <a:t> Cipher works by shifting letters a set number (key value) of </a:t>
            </a:r>
            <a:r>
              <a:rPr lang="en"/>
              <a:t>indices</a:t>
            </a:r>
            <a:r>
              <a:rPr lang="en"/>
              <a:t> from the original position.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/>
              <a:t>Example for Key = 2:</a:t>
            </a:r>
            <a:endParaRPr sz="1800" u="sng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“I HID A CAB” → </a:t>
            </a:r>
            <a:r>
              <a:rPr lang="en" sz="1800">
                <a:solidFill>
                  <a:srgbClr val="2F5597"/>
                </a:solidFill>
              </a:rPr>
              <a:t>“K JKF C ECD”</a:t>
            </a:r>
            <a:endParaRPr sz="1800">
              <a:solidFill>
                <a:srgbClr val="2F55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“A BAD DAD” → </a:t>
            </a:r>
            <a:r>
              <a:rPr lang="en" sz="1800">
                <a:solidFill>
                  <a:srgbClr val="2F5597"/>
                </a:solidFill>
              </a:rPr>
              <a:t>“C DCF FCF”</a:t>
            </a:r>
            <a:endParaRPr sz="1800">
              <a:solidFill>
                <a:srgbClr val="2F55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30"/>
          <p:cNvSpPr/>
          <p:nvPr/>
        </p:nvSpPr>
        <p:spPr>
          <a:xfrm>
            <a:off x="693675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8" name="Google Shape;2338;p130"/>
          <p:cNvSpPr/>
          <p:nvPr/>
        </p:nvSpPr>
        <p:spPr>
          <a:xfrm>
            <a:off x="1444131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B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9" name="Google Shape;2339;p130"/>
          <p:cNvSpPr/>
          <p:nvPr/>
        </p:nvSpPr>
        <p:spPr>
          <a:xfrm>
            <a:off x="2194588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0" name="Google Shape;2340;p130"/>
          <p:cNvSpPr/>
          <p:nvPr/>
        </p:nvSpPr>
        <p:spPr>
          <a:xfrm>
            <a:off x="2945044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1" name="Google Shape;2341;p130"/>
          <p:cNvSpPr/>
          <p:nvPr/>
        </p:nvSpPr>
        <p:spPr>
          <a:xfrm>
            <a:off x="3695501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E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2" name="Google Shape;2342;p130"/>
          <p:cNvSpPr/>
          <p:nvPr/>
        </p:nvSpPr>
        <p:spPr>
          <a:xfrm>
            <a:off x="4445957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F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3" name="Google Shape;2343;p130"/>
          <p:cNvSpPr/>
          <p:nvPr/>
        </p:nvSpPr>
        <p:spPr>
          <a:xfrm>
            <a:off x="5196414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G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4" name="Google Shape;2344;p130"/>
          <p:cNvSpPr/>
          <p:nvPr/>
        </p:nvSpPr>
        <p:spPr>
          <a:xfrm>
            <a:off x="5946870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5" name="Google Shape;2345;p130"/>
          <p:cNvSpPr/>
          <p:nvPr/>
        </p:nvSpPr>
        <p:spPr>
          <a:xfrm>
            <a:off x="6697327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6" name="Google Shape;2346;p130"/>
          <p:cNvSpPr/>
          <p:nvPr/>
        </p:nvSpPr>
        <p:spPr>
          <a:xfrm>
            <a:off x="7447783" y="1097275"/>
            <a:ext cx="7503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J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0"/>
          <p:cNvSpPr/>
          <p:nvPr/>
        </p:nvSpPr>
        <p:spPr>
          <a:xfrm>
            <a:off x="693675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8" name="Google Shape;2348;p130"/>
          <p:cNvSpPr/>
          <p:nvPr/>
        </p:nvSpPr>
        <p:spPr>
          <a:xfrm>
            <a:off x="1444131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B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9" name="Google Shape;2349;p130"/>
          <p:cNvSpPr/>
          <p:nvPr/>
        </p:nvSpPr>
        <p:spPr>
          <a:xfrm>
            <a:off x="2194588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0" name="Google Shape;2350;p130"/>
          <p:cNvSpPr/>
          <p:nvPr/>
        </p:nvSpPr>
        <p:spPr>
          <a:xfrm>
            <a:off x="2945044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1" name="Google Shape;2351;p130"/>
          <p:cNvSpPr/>
          <p:nvPr/>
        </p:nvSpPr>
        <p:spPr>
          <a:xfrm>
            <a:off x="3695501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E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2" name="Google Shape;2352;p130"/>
          <p:cNvSpPr/>
          <p:nvPr/>
        </p:nvSpPr>
        <p:spPr>
          <a:xfrm>
            <a:off x="4445957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F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3" name="Google Shape;2353;p130"/>
          <p:cNvSpPr/>
          <p:nvPr/>
        </p:nvSpPr>
        <p:spPr>
          <a:xfrm>
            <a:off x="5196414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G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4" name="Google Shape;2354;p130"/>
          <p:cNvSpPr/>
          <p:nvPr/>
        </p:nvSpPr>
        <p:spPr>
          <a:xfrm>
            <a:off x="5946870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5" name="Google Shape;2355;p130"/>
          <p:cNvSpPr/>
          <p:nvPr/>
        </p:nvSpPr>
        <p:spPr>
          <a:xfrm>
            <a:off x="6697327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6" name="Google Shape;2356;p130"/>
          <p:cNvSpPr/>
          <p:nvPr/>
        </p:nvSpPr>
        <p:spPr>
          <a:xfrm>
            <a:off x="7447783" y="2409875"/>
            <a:ext cx="750300" cy="63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J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57" name="Google Shape;2357;p130"/>
          <p:cNvCxnSpPr>
            <a:endCxn id="2349" idx="0"/>
          </p:cNvCxnSpPr>
          <p:nvPr/>
        </p:nvCxnSpPr>
        <p:spPr>
          <a:xfrm>
            <a:off x="1068838" y="1727975"/>
            <a:ext cx="1500900" cy="6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8" name="Google Shape;2358;p130"/>
          <p:cNvCxnSpPr/>
          <p:nvPr/>
        </p:nvCxnSpPr>
        <p:spPr>
          <a:xfrm>
            <a:off x="1819275" y="1727975"/>
            <a:ext cx="1500900" cy="6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9" name="Google Shape;2359;p130"/>
          <p:cNvCxnSpPr/>
          <p:nvPr/>
        </p:nvCxnSpPr>
        <p:spPr>
          <a:xfrm>
            <a:off x="2569725" y="1727975"/>
            <a:ext cx="1500900" cy="6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0" name="Google Shape;2360;p130"/>
          <p:cNvCxnSpPr/>
          <p:nvPr/>
        </p:nvCxnSpPr>
        <p:spPr>
          <a:xfrm>
            <a:off x="3223188" y="1727975"/>
            <a:ext cx="1500900" cy="6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1" name="Google Shape;2361;p130"/>
          <p:cNvCxnSpPr/>
          <p:nvPr/>
        </p:nvCxnSpPr>
        <p:spPr>
          <a:xfrm>
            <a:off x="4070650" y="1727975"/>
            <a:ext cx="1500900" cy="6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2" name="Google Shape;2362;p130"/>
          <p:cNvCxnSpPr/>
          <p:nvPr/>
        </p:nvCxnSpPr>
        <p:spPr>
          <a:xfrm>
            <a:off x="4821100" y="1727975"/>
            <a:ext cx="1500900" cy="6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3" name="Google Shape;2363;p130"/>
          <p:cNvCxnSpPr/>
          <p:nvPr/>
        </p:nvCxnSpPr>
        <p:spPr>
          <a:xfrm>
            <a:off x="5476863" y="1727975"/>
            <a:ext cx="1500900" cy="6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4" name="Google Shape;2364;p130"/>
          <p:cNvCxnSpPr/>
          <p:nvPr/>
        </p:nvCxnSpPr>
        <p:spPr>
          <a:xfrm>
            <a:off x="6322013" y="1727975"/>
            <a:ext cx="1500900" cy="6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5" name="Google Shape;2365;p130"/>
          <p:cNvSpPr txBox="1"/>
          <p:nvPr/>
        </p:nvSpPr>
        <p:spPr>
          <a:xfrm>
            <a:off x="718900" y="731525"/>
            <a:ext cx="2226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Original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6" name="Google Shape;2366;p130"/>
          <p:cNvSpPr txBox="1"/>
          <p:nvPr/>
        </p:nvSpPr>
        <p:spPr>
          <a:xfrm>
            <a:off x="693675" y="2927400"/>
            <a:ext cx="20937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Encoded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30"/>
          <p:cNvSpPr txBox="1"/>
          <p:nvPr/>
        </p:nvSpPr>
        <p:spPr>
          <a:xfrm>
            <a:off x="7153775" y="673225"/>
            <a:ext cx="1044300" cy="3873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Key = 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Transposition Ciphers</a:t>
            </a:r>
            <a:endParaRPr/>
          </a:p>
        </p:txBody>
      </p:sp>
      <p:sp>
        <p:nvSpPr>
          <p:cNvPr id="2373" name="Google Shape;2373;p131"/>
          <p:cNvSpPr txBox="1"/>
          <p:nvPr>
            <p:ph idx="1" type="subTitle"/>
          </p:nvPr>
        </p:nvSpPr>
        <p:spPr>
          <a:xfrm>
            <a:off x="202500" y="1060950"/>
            <a:ext cx="9144000" cy="3732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Transposition Ciphers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are permutations that break messages into equal sized blocks and re-arrange the letters to a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fixed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rule.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Permutation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 simply  a rearrangement of a sequence of letters</a:t>
            </a:r>
            <a:r>
              <a:rPr lang="en" sz="1600">
                <a:solidFill>
                  <a:schemeClr val="dk1"/>
                </a:solidFill>
              </a:rPr>
              <a:t>.</a:t>
            </a:r>
            <a:r>
              <a:rPr i="1" lang="en" sz="1600">
                <a:solidFill>
                  <a:schemeClr val="dk1"/>
                </a:solidFill>
              </a:rPr>
              <a:t> 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         hlleo is a permutation of hello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The following rule breaks an input into three blocks and replaces the 1st, 2nd, and 3rd letters of the block with the 3rd, 1st, and 2nd respectively. 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|1 2 3|	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 = |     |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|3 1 2|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5" name="Google Shape;237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50" y="1273625"/>
            <a:ext cx="622100" cy="91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3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Minutes</a:t>
            </a:r>
            <a:endParaRPr/>
          </a:p>
        </p:txBody>
      </p:sp>
      <p:sp>
        <p:nvSpPr>
          <p:cNvPr id="2381" name="Google Shape;2381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3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Simple Ciphers and Key 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practice using each of the classical ciphers discussed in the lecture.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0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Cryptography</a:t>
            </a:r>
            <a:endParaRPr/>
          </a:p>
        </p:txBody>
      </p:sp>
      <p:sp>
        <p:nvSpPr>
          <p:cNvPr id="2056" name="Google Shape;2056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33"/>
          <p:cNvSpPr txBox="1"/>
          <p:nvPr/>
        </p:nvSpPr>
        <p:spPr>
          <a:xfrm>
            <a:off x="2068350" y="3594600"/>
            <a:ext cx="50073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Cipher and Key Spaces </a:t>
            </a:r>
            <a:endParaRPr sz="3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34"/>
          <p:cNvSpPr txBox="1"/>
          <p:nvPr>
            <p:ph type="title"/>
          </p:nvPr>
        </p:nvSpPr>
        <p:spPr>
          <a:xfrm>
            <a:off x="274350" y="17693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Encoding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Representation</a:t>
            </a:r>
            <a:endParaRPr/>
          </a:p>
        </p:txBody>
      </p:sp>
      <p:sp>
        <p:nvSpPr>
          <p:cNvPr id="2394" name="Google Shape;2394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35"/>
          <p:cNvSpPr txBox="1"/>
          <p:nvPr>
            <p:ph type="title"/>
          </p:nvPr>
        </p:nvSpPr>
        <p:spPr>
          <a:xfrm>
            <a:off x="2525275" y="1583225"/>
            <a:ext cx="52275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Letter ciphers are not compatible with the numerical representation of digital data.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0" name="Google Shape;2400;p1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36"/>
          <p:cNvSpPr txBox="1"/>
          <p:nvPr>
            <p:ph type="title"/>
          </p:nvPr>
        </p:nvSpPr>
        <p:spPr>
          <a:xfrm>
            <a:off x="3012875" y="1468500"/>
            <a:ext cx="4608600" cy="1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Character Encoding is the process of representing letters as numbers in order to encrypt data on computers. </a:t>
            </a:r>
            <a:endParaRPr sz="2400"/>
          </a:p>
        </p:txBody>
      </p:sp>
      <p:sp>
        <p:nvSpPr>
          <p:cNvPr id="2406" name="Google Shape;2406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7" name="Google Shape;240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0" y="1468489"/>
            <a:ext cx="1209926" cy="17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Encoding</a:t>
            </a:r>
            <a:endParaRPr/>
          </a:p>
        </p:txBody>
      </p:sp>
      <p:sp>
        <p:nvSpPr>
          <p:cNvPr id="2413" name="Google Shape;2413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forms of character encoding we’ll look at: </a:t>
            </a:r>
            <a:r>
              <a:rPr lang="en">
                <a:solidFill>
                  <a:srgbClr val="990000"/>
                </a:solidFill>
              </a:rPr>
              <a:t>ASCII</a:t>
            </a:r>
            <a:r>
              <a:rPr lang="en"/>
              <a:t> </a:t>
            </a:r>
            <a:endParaRPr/>
          </a:p>
        </p:txBody>
      </p:sp>
      <p:sp>
        <p:nvSpPr>
          <p:cNvPr id="2414" name="Google Shape;2414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37"/>
          <p:cNvSpPr txBox="1"/>
          <p:nvPr>
            <p:ph idx="3" type="body"/>
          </p:nvPr>
        </p:nvSpPr>
        <p:spPr>
          <a:xfrm>
            <a:off x="0" y="1267738"/>
            <a:ext cx="9144000" cy="364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0000"/>
                </a:solidFill>
              </a:rPr>
              <a:t>ASCII stands for the American Standard Code for Information Interchange. </a:t>
            </a:r>
            <a:endParaRPr sz="1800">
              <a:solidFill>
                <a:srgbClr val="990000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It is used to represent computer-stored characters in a </a:t>
            </a:r>
            <a:r>
              <a:rPr i="1"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human-readable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format.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down at you keyboards. Every character is part of ASCII system:  Upper and lowercase letters, special characters (!@#$...), numericals (1,2,3,4…)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can convert strings of comprehendable sentences into purely numerical strings.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Check out ASCII Table Chart</a:t>
            </a:r>
            <a:endParaRPr i="1"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Character Encoding</a:t>
            </a:r>
            <a:endParaRPr/>
          </a:p>
        </p:txBody>
      </p:sp>
      <p:sp>
        <p:nvSpPr>
          <p:cNvPr id="2421" name="Google Shape;2421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Some forms of character encoding we’ll look at: </a:t>
            </a:r>
            <a:r>
              <a:rPr lang="en">
                <a:solidFill>
                  <a:srgbClr val="0944A1"/>
                </a:solidFill>
              </a:rPr>
              <a:t>Binary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38"/>
          <p:cNvSpPr txBox="1"/>
          <p:nvPr>
            <p:ph idx="3" type="body"/>
          </p:nvPr>
        </p:nvSpPr>
        <p:spPr>
          <a:xfrm>
            <a:off x="0" y="1105925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4587"/>
                </a:solidFill>
              </a:rPr>
              <a:t>Binary Number System is the numerical representation of computer data as 1’s and 0s</a:t>
            </a:r>
            <a:endParaRPr>
              <a:solidFill>
                <a:srgbClr val="1C4587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is 65 in ASCII, but 65 is not intelligible to a CPU, so we change A to 65 and then 65 into 1s and 0s. 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can understand Binary if we examine it relative to the common decimal system: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Binary counts in 2s (2 base value) whereas Decimal counts in 10s (10 base value).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4" name="Google Shape;2424;p138"/>
          <p:cNvGraphicFramePr/>
          <p:nvPr/>
        </p:nvGraphicFramePr>
        <p:xfrm>
          <a:off x="519975" y="228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{5B96D3B8-0D5C-48B4-8CDD-41DF72926BD9}</a:tableStyleId>
              </a:tblPr>
              <a:tblGrid>
                <a:gridCol w="1006975"/>
                <a:gridCol w="1047150"/>
                <a:gridCol w="1224950"/>
                <a:gridCol w="4460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Decimal: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Binary: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Binary Translated to Decimal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ten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 ones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two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 one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 = 2  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 × 2¹) + (0 × 2⁰)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ten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ones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two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one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= 3  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 × 2¹) + (1 × 2⁰)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tens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 ones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two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 ones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 (</a:t>
                      </a:r>
                      <a:r>
                        <a:rPr i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 is not a character in binary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 tens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 ones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 twos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 ones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=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   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 × 2²) + (0 × 2¹) + (0 × 2⁰)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 and </a:t>
            </a:r>
            <a:r>
              <a:rPr lang="en"/>
              <a:t>Octal</a:t>
            </a:r>
            <a:endParaRPr/>
          </a:p>
        </p:txBody>
      </p:sp>
      <p:sp>
        <p:nvSpPr>
          <p:cNvPr id="2430" name="Google Shape;2430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Even though computers read in binary, it is not a very </a:t>
            </a:r>
            <a:r>
              <a:rPr i="1" lang="en"/>
              <a:t>efficient</a:t>
            </a:r>
            <a:r>
              <a:rPr i="1" lang="en"/>
              <a:t> representation of data</a:t>
            </a:r>
            <a:endParaRPr i="1"/>
          </a:p>
        </p:txBody>
      </p:sp>
      <p:sp>
        <p:nvSpPr>
          <p:cNvPr id="2431" name="Google Shape;2431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39"/>
          <p:cNvSpPr txBox="1"/>
          <p:nvPr>
            <p:ph idx="3" type="body"/>
          </p:nvPr>
        </p:nvSpPr>
        <p:spPr>
          <a:xfrm>
            <a:off x="-84475" y="1088750"/>
            <a:ext cx="9228600" cy="340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is binary =  11010001100101110110011011001101111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Hexadecimal</a:t>
            </a:r>
            <a:r>
              <a:rPr lang="en"/>
              <a:t> system is a </a:t>
            </a:r>
            <a:r>
              <a:rPr i="1" lang="en"/>
              <a:t>more compact representation of binary data</a:t>
            </a:r>
            <a:r>
              <a:rPr lang="en"/>
              <a:t>.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Hex uses </a:t>
            </a:r>
            <a:r>
              <a:rPr lang="en">
                <a:solidFill>
                  <a:schemeClr val="dk1"/>
                </a:solidFill>
              </a:rPr>
              <a:t>16 characters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represent the base value. In other words, it is a </a:t>
            </a:r>
            <a:r>
              <a:rPr lang="en">
                <a:solidFill>
                  <a:schemeClr val="dk1"/>
                </a:solidFill>
              </a:rPr>
              <a:t>base 16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system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base numbers range from 0-9 and then letters A-F represent 11, 12, etc. 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(A = 11, B= 12, C =13 etc.)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we count our fingers using the decimal system, we’d count 1 to 10.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we count on our fingers using the hex system, we’d count 1 to F.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Hexadecimal numbers are written with a \x to indicate the following number is to be read as hex: \x10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Comprehending Hex</a:t>
            </a:r>
            <a:endParaRPr/>
          </a:p>
        </p:txBody>
      </p:sp>
      <p:sp>
        <p:nvSpPr>
          <p:cNvPr id="2438" name="Google Shape;2438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40"/>
          <p:cNvSpPr txBox="1"/>
          <p:nvPr/>
        </p:nvSpPr>
        <p:spPr>
          <a:xfrm>
            <a:off x="0" y="788650"/>
            <a:ext cx="91440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Hex uses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16 characters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to represent the base value. In other words, it is 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base 16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system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base numbers range from 0-9 and then letters A-F.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440" name="Google Shape;2440;p140"/>
          <p:cNvGraphicFramePr/>
          <p:nvPr/>
        </p:nvGraphicFramePr>
        <p:xfrm>
          <a:off x="687875" y="1689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{5B96D3B8-0D5C-48B4-8CDD-41DF72926BD9}</a:tableStyleId>
              </a:tblPr>
              <a:tblGrid>
                <a:gridCol w="484575"/>
                <a:gridCol w="465575"/>
                <a:gridCol w="536575"/>
                <a:gridCol w="528025"/>
              </a:tblGrid>
              <a:tr h="34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41" name="Google Shape;2441;p140"/>
          <p:cNvGraphicFramePr/>
          <p:nvPr/>
        </p:nvGraphicFramePr>
        <p:xfrm>
          <a:off x="3076975" y="1689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{5B96D3B8-0D5C-48B4-8CDD-41DF72926BD9}</a:tableStyleId>
              </a:tblPr>
              <a:tblGrid>
                <a:gridCol w="484575"/>
                <a:gridCol w="465575"/>
                <a:gridCol w="536575"/>
                <a:gridCol w="528025"/>
              </a:tblGrid>
              <a:tr h="34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 sz="10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 sz="10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 sz="10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 sz="10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 sz="10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 sz="10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442" name="Google Shape;2442;p140"/>
          <p:cNvSpPr txBox="1"/>
          <p:nvPr/>
        </p:nvSpPr>
        <p:spPr>
          <a:xfrm>
            <a:off x="5890800" y="3087450"/>
            <a:ext cx="21612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think comes next?</a:t>
            </a:r>
            <a:endParaRPr/>
          </a:p>
        </p:txBody>
      </p:sp>
      <p:sp>
        <p:nvSpPr>
          <p:cNvPr id="2443" name="Google Shape;2443;p140"/>
          <p:cNvSpPr/>
          <p:nvPr/>
        </p:nvSpPr>
        <p:spPr>
          <a:xfrm>
            <a:off x="4481850" y="2663150"/>
            <a:ext cx="706800" cy="21207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Comprehending Hex</a:t>
            </a:r>
            <a:endParaRPr/>
          </a:p>
        </p:txBody>
      </p:sp>
      <p:sp>
        <p:nvSpPr>
          <p:cNvPr id="2449" name="Google Shape;2449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41"/>
          <p:cNvSpPr txBox="1"/>
          <p:nvPr/>
        </p:nvSpPr>
        <p:spPr>
          <a:xfrm>
            <a:off x="0" y="814700"/>
            <a:ext cx="91440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Hex uses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16 characters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to represent the base value. In other words, it is 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base 16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system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base numbers range from 0-9 and then letters A-F.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451" name="Google Shape;2451;p141"/>
          <p:cNvGraphicFramePr/>
          <p:nvPr/>
        </p:nvGraphicFramePr>
        <p:xfrm>
          <a:off x="687875" y="1689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{5B96D3B8-0D5C-48B4-8CDD-41DF72926BD9}</a:tableStyleId>
              </a:tblPr>
              <a:tblGrid>
                <a:gridCol w="484575"/>
                <a:gridCol w="465575"/>
                <a:gridCol w="536575"/>
                <a:gridCol w="528025"/>
              </a:tblGrid>
              <a:tr h="34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2" name="Google Shape;2452;p141"/>
          <p:cNvGraphicFramePr/>
          <p:nvPr/>
        </p:nvGraphicFramePr>
        <p:xfrm>
          <a:off x="3076975" y="1689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{5B96D3B8-0D5C-48B4-8CDD-41DF72926BD9}</a:tableStyleId>
              </a:tblPr>
              <a:tblGrid>
                <a:gridCol w="484575"/>
                <a:gridCol w="465575"/>
                <a:gridCol w="536575"/>
                <a:gridCol w="528025"/>
              </a:tblGrid>
              <a:tr h="34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1B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1C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1D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1F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453" name="Google Shape;2453;p141"/>
          <p:cNvSpPr txBox="1"/>
          <p:nvPr/>
        </p:nvSpPr>
        <p:spPr>
          <a:xfrm>
            <a:off x="5836950" y="3331500"/>
            <a:ext cx="1299300" cy="343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after 1F?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Comprehending Hex</a:t>
            </a:r>
            <a:endParaRPr/>
          </a:p>
        </p:txBody>
      </p:sp>
      <p:sp>
        <p:nvSpPr>
          <p:cNvPr id="2459" name="Google Shape;2459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60" name="Google Shape;2460;p142"/>
          <p:cNvGraphicFramePr/>
          <p:nvPr/>
        </p:nvGraphicFramePr>
        <p:xfrm>
          <a:off x="687875" y="1689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{5B96D3B8-0D5C-48B4-8CDD-41DF72926BD9}</a:tableStyleId>
              </a:tblPr>
              <a:tblGrid>
                <a:gridCol w="484575"/>
                <a:gridCol w="465575"/>
                <a:gridCol w="536575"/>
                <a:gridCol w="528025"/>
              </a:tblGrid>
              <a:tr h="34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1" name="Google Shape;2461;p142"/>
          <p:cNvGraphicFramePr/>
          <p:nvPr/>
        </p:nvGraphicFramePr>
        <p:xfrm>
          <a:off x="3076975" y="1689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{5B96D3B8-0D5C-48B4-8CDD-41DF72926BD9}</a:tableStyleId>
              </a:tblPr>
              <a:tblGrid>
                <a:gridCol w="484575"/>
                <a:gridCol w="465575"/>
                <a:gridCol w="536575"/>
                <a:gridCol w="528025"/>
              </a:tblGrid>
              <a:tr h="34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1B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1C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1D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1F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2" name="Google Shape;2462;p142"/>
          <p:cNvGraphicFramePr/>
          <p:nvPr/>
        </p:nvGraphicFramePr>
        <p:xfrm>
          <a:off x="5549350" y="16895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{5B96D3B8-0D5C-48B4-8CDD-41DF72926BD9}</a:tableStyleId>
              </a:tblPr>
              <a:tblGrid>
                <a:gridCol w="484575"/>
                <a:gridCol w="465575"/>
                <a:gridCol w="536575"/>
                <a:gridCol w="528025"/>
              </a:tblGrid>
              <a:tr h="34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Hex.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2A</a:t>
                      </a:r>
                      <a:endParaRPr sz="10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2B</a:t>
                      </a:r>
                      <a:endParaRPr sz="10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2C</a:t>
                      </a:r>
                      <a:endParaRPr sz="10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2D</a:t>
                      </a:r>
                      <a:endParaRPr sz="10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2E</a:t>
                      </a:r>
                      <a:endParaRPr sz="10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00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2F</a:t>
                      </a:r>
                      <a:endParaRPr sz="10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463" name="Google Shape;2463;p142"/>
          <p:cNvSpPr/>
          <p:nvPr/>
        </p:nvSpPr>
        <p:spPr>
          <a:xfrm>
            <a:off x="5466075" y="1616063"/>
            <a:ext cx="2181300" cy="31710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142"/>
          <p:cNvSpPr txBox="1"/>
          <p:nvPr/>
        </p:nvSpPr>
        <p:spPr>
          <a:xfrm>
            <a:off x="0" y="805300"/>
            <a:ext cx="91440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Hex uses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16 characters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to represent the base value. In other words, it is 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base 16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system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base numbers range from 0-9 and then letters A-F.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Cryptography Matters</a:t>
            </a:r>
            <a:endParaRPr/>
          </a:p>
        </p:txBody>
      </p:sp>
      <p:sp>
        <p:nvSpPr>
          <p:cNvPr id="2062" name="Google Shape;2062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07"/>
          <p:cNvSpPr txBox="1"/>
          <p:nvPr>
            <p:ph idx="3" type="body"/>
          </p:nvPr>
        </p:nvSpPr>
        <p:spPr>
          <a:xfrm>
            <a:off x="125" y="2635600"/>
            <a:ext cx="9144000" cy="227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Information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 often the most prized asset of individuals and organizations.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Ensuring information can be stored, transmitted, and received securely is a central responsibility of modern security professionals.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4" name="Google Shape;2064;p107"/>
          <p:cNvSpPr/>
          <p:nvPr/>
        </p:nvSpPr>
        <p:spPr>
          <a:xfrm>
            <a:off x="1664150" y="1218200"/>
            <a:ext cx="1258500" cy="1158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Sender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5" name="Google Shape;2065;p107"/>
          <p:cNvSpPr/>
          <p:nvPr/>
        </p:nvSpPr>
        <p:spPr>
          <a:xfrm>
            <a:off x="6221350" y="1218200"/>
            <a:ext cx="1258500" cy="1158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Receiver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6" name="Google Shape;2066;p107"/>
          <p:cNvSpPr/>
          <p:nvPr/>
        </p:nvSpPr>
        <p:spPr>
          <a:xfrm>
            <a:off x="2922650" y="1491775"/>
            <a:ext cx="3298800" cy="533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07"/>
          <p:cNvSpPr/>
          <p:nvPr/>
        </p:nvSpPr>
        <p:spPr>
          <a:xfrm>
            <a:off x="2950013" y="1012275"/>
            <a:ext cx="310068" cy="281502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07"/>
          <p:cNvSpPr/>
          <p:nvPr/>
        </p:nvSpPr>
        <p:spPr>
          <a:xfrm>
            <a:off x="3695188" y="1012275"/>
            <a:ext cx="310068" cy="281502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07"/>
          <p:cNvSpPr/>
          <p:nvPr/>
        </p:nvSpPr>
        <p:spPr>
          <a:xfrm>
            <a:off x="4576550" y="1012275"/>
            <a:ext cx="310068" cy="281502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07"/>
          <p:cNvSpPr/>
          <p:nvPr/>
        </p:nvSpPr>
        <p:spPr>
          <a:xfrm>
            <a:off x="5389813" y="1012275"/>
            <a:ext cx="310068" cy="281502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07"/>
          <p:cNvSpPr/>
          <p:nvPr/>
        </p:nvSpPr>
        <p:spPr>
          <a:xfrm>
            <a:off x="3322600" y="1012275"/>
            <a:ext cx="310068" cy="281502"/>
          </a:xfrm>
          <a:prstGeom prst="irregularSeal2">
            <a:avLst/>
          </a:prstGeom>
          <a:solidFill>
            <a:srgbClr val="FF00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07"/>
          <p:cNvSpPr/>
          <p:nvPr/>
        </p:nvSpPr>
        <p:spPr>
          <a:xfrm rot="1968430">
            <a:off x="4135883" y="1012273"/>
            <a:ext cx="310059" cy="281494"/>
          </a:xfrm>
          <a:prstGeom prst="irregularSeal2">
            <a:avLst/>
          </a:prstGeom>
          <a:solidFill>
            <a:srgbClr val="FF00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07"/>
          <p:cNvSpPr/>
          <p:nvPr/>
        </p:nvSpPr>
        <p:spPr>
          <a:xfrm rot="-7369258">
            <a:off x="4983200" y="1012250"/>
            <a:ext cx="310043" cy="281523"/>
          </a:xfrm>
          <a:prstGeom prst="irregularSeal2">
            <a:avLst/>
          </a:prstGeom>
          <a:solidFill>
            <a:srgbClr val="FF00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07"/>
          <p:cNvSpPr/>
          <p:nvPr/>
        </p:nvSpPr>
        <p:spPr>
          <a:xfrm>
            <a:off x="5805575" y="1012275"/>
            <a:ext cx="310068" cy="281502"/>
          </a:xfrm>
          <a:prstGeom prst="irregularSeal2">
            <a:avLst/>
          </a:prstGeom>
          <a:solidFill>
            <a:srgbClr val="FF00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5" name="Google Shape;2075;p107"/>
          <p:cNvCxnSpPr/>
          <p:nvPr/>
        </p:nvCxnSpPr>
        <p:spPr>
          <a:xfrm>
            <a:off x="3104265" y="1310127"/>
            <a:ext cx="1500" cy="1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6" name="Google Shape;2076;p107"/>
          <p:cNvCxnSpPr/>
          <p:nvPr/>
        </p:nvCxnSpPr>
        <p:spPr>
          <a:xfrm>
            <a:off x="3476877" y="1293777"/>
            <a:ext cx="1500" cy="1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7" name="Google Shape;2077;p107"/>
          <p:cNvCxnSpPr/>
          <p:nvPr/>
        </p:nvCxnSpPr>
        <p:spPr>
          <a:xfrm>
            <a:off x="3849465" y="1310127"/>
            <a:ext cx="1500" cy="1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8" name="Google Shape;2078;p107"/>
          <p:cNvCxnSpPr/>
          <p:nvPr/>
        </p:nvCxnSpPr>
        <p:spPr>
          <a:xfrm>
            <a:off x="4290140" y="1293777"/>
            <a:ext cx="1500" cy="1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9" name="Google Shape;2079;p107"/>
          <p:cNvCxnSpPr/>
          <p:nvPr/>
        </p:nvCxnSpPr>
        <p:spPr>
          <a:xfrm>
            <a:off x="4715940" y="1310127"/>
            <a:ext cx="1500" cy="1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107"/>
          <p:cNvCxnSpPr/>
          <p:nvPr/>
        </p:nvCxnSpPr>
        <p:spPr>
          <a:xfrm>
            <a:off x="5141740" y="1310127"/>
            <a:ext cx="1500" cy="1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107"/>
          <p:cNvCxnSpPr/>
          <p:nvPr/>
        </p:nvCxnSpPr>
        <p:spPr>
          <a:xfrm>
            <a:off x="5558965" y="1310127"/>
            <a:ext cx="1500" cy="1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2" name="Google Shape;2082;p107"/>
          <p:cNvCxnSpPr/>
          <p:nvPr/>
        </p:nvCxnSpPr>
        <p:spPr>
          <a:xfrm>
            <a:off x="5984765" y="1310127"/>
            <a:ext cx="1500" cy="1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3" name="Google Shape;2083;p107"/>
          <p:cNvSpPr/>
          <p:nvPr/>
        </p:nvSpPr>
        <p:spPr>
          <a:xfrm>
            <a:off x="3018350" y="1540075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07"/>
          <p:cNvSpPr/>
          <p:nvPr/>
        </p:nvSpPr>
        <p:spPr>
          <a:xfrm>
            <a:off x="3260075" y="1821075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07"/>
          <p:cNvSpPr/>
          <p:nvPr/>
        </p:nvSpPr>
        <p:spPr>
          <a:xfrm>
            <a:off x="3456500" y="1531100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07"/>
          <p:cNvSpPr/>
          <p:nvPr/>
        </p:nvSpPr>
        <p:spPr>
          <a:xfrm>
            <a:off x="3632675" y="1849625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07"/>
          <p:cNvSpPr/>
          <p:nvPr/>
        </p:nvSpPr>
        <p:spPr>
          <a:xfrm>
            <a:off x="3850975" y="1563900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07"/>
          <p:cNvSpPr/>
          <p:nvPr/>
        </p:nvSpPr>
        <p:spPr>
          <a:xfrm>
            <a:off x="4047050" y="1821075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07"/>
          <p:cNvSpPr/>
          <p:nvPr/>
        </p:nvSpPr>
        <p:spPr>
          <a:xfrm>
            <a:off x="4245450" y="1531100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07"/>
          <p:cNvSpPr/>
          <p:nvPr/>
        </p:nvSpPr>
        <p:spPr>
          <a:xfrm>
            <a:off x="4461425" y="1849625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07"/>
          <p:cNvSpPr/>
          <p:nvPr/>
        </p:nvSpPr>
        <p:spPr>
          <a:xfrm>
            <a:off x="4639925" y="1563900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07"/>
          <p:cNvSpPr/>
          <p:nvPr/>
        </p:nvSpPr>
        <p:spPr>
          <a:xfrm>
            <a:off x="4875800" y="1849625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07"/>
          <p:cNvSpPr/>
          <p:nvPr/>
        </p:nvSpPr>
        <p:spPr>
          <a:xfrm>
            <a:off x="5084750" y="1531100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07"/>
          <p:cNvSpPr/>
          <p:nvPr/>
        </p:nvSpPr>
        <p:spPr>
          <a:xfrm>
            <a:off x="5286950" y="1878775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07"/>
          <p:cNvSpPr/>
          <p:nvPr/>
        </p:nvSpPr>
        <p:spPr>
          <a:xfrm>
            <a:off x="5529575" y="1531100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07"/>
          <p:cNvSpPr/>
          <p:nvPr/>
        </p:nvSpPr>
        <p:spPr>
          <a:xfrm>
            <a:off x="5754150" y="1849625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07"/>
          <p:cNvSpPr/>
          <p:nvPr/>
        </p:nvSpPr>
        <p:spPr>
          <a:xfrm>
            <a:off x="5947300" y="1563900"/>
            <a:ext cx="115500" cy="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8" name="Google Shape;2098;p107"/>
          <p:cNvCxnSpPr/>
          <p:nvPr/>
        </p:nvCxnSpPr>
        <p:spPr>
          <a:xfrm flipH="1" rot="10800000">
            <a:off x="2980500" y="1745288"/>
            <a:ext cx="3183000" cy="15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99" name="Google Shape;2099;p107"/>
          <p:cNvSpPr txBox="1"/>
          <p:nvPr/>
        </p:nvSpPr>
        <p:spPr>
          <a:xfrm>
            <a:off x="3822925" y="714738"/>
            <a:ext cx="1498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Threat Actors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0" name="Google Shape;2100;p107"/>
          <p:cNvSpPr txBox="1"/>
          <p:nvPr/>
        </p:nvSpPr>
        <p:spPr>
          <a:xfrm>
            <a:off x="3135000" y="1990550"/>
            <a:ext cx="2874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Secure Channel with Data Exchange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43"/>
          <p:cNvSpPr txBox="1"/>
          <p:nvPr>
            <p:ph type="title"/>
          </p:nvPr>
        </p:nvSpPr>
        <p:spPr>
          <a:xfrm>
            <a:off x="2534675" y="118900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mechanics of conversion are not as important as simply knowing these systems are in place to represent and encode data.</a:t>
            </a:r>
            <a:endParaRPr sz="3200"/>
          </a:p>
        </p:txBody>
      </p:sp>
      <p:sp>
        <p:nvSpPr>
          <p:cNvPr id="2470" name="Google Shape;2470;p1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144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Post-Encoding Check-up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= I got this!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Fist = Help!!!</a:t>
            </a:r>
            <a:endParaRPr/>
          </a:p>
        </p:txBody>
      </p:sp>
      <p:sp>
        <p:nvSpPr>
          <p:cNvPr id="2476" name="Google Shape;2476;p1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4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2482" name="Google Shape;2482;p1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4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 sz="2000"/>
              <a:t>Character-Encoding Scavenger Hunt	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complete a scavenger hunt by identifying the type of character encoding of the provided numbers, and then decoding it to find the next clue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Instructions sent via Slack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Scavenger Hunt</a:t>
            </a:r>
            <a:endParaRPr/>
          </a:p>
        </p:txBody>
      </p:sp>
      <p:sp>
        <p:nvSpPr>
          <p:cNvPr id="2489" name="Google Shape;2489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  <p:sp>
        <p:nvSpPr>
          <p:cNvPr id="2490" name="Google Shape;2490;p14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Convert the following into binary code: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57 65 6c 63 6f 6d 65 20 74 6f 20 74 68 65 20 73 63 61 76 65 6e 67 65 72 20 68 75 6e 74 21 20 47 6f 20 74 6f 20 74 68 65 20 66 6f 6c 6c 6f 77 69 6e 67 20 77 65 62 73 69 74 65 3a 0a 68 74 74 70 3a 2f 2f 77 77 77 2e 70 61 67 65 6f 72 61 6d 61 2e 63 6f 6d 2f 3f 70 3d 73 65 63 72 65 74 34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Hint: Copy and paste the above into Google and this should give you a list of results that will convert this code for you </a:t>
            </a:r>
            <a:endParaRPr i="1"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4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4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4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47"/>
          <p:cNvSpPr txBox="1"/>
          <p:nvPr/>
        </p:nvSpPr>
        <p:spPr>
          <a:xfrm>
            <a:off x="2068350" y="3594600"/>
            <a:ext cx="50073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Scavenger Hunt</a:t>
            </a:r>
            <a:endParaRPr sz="3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Checkpoint: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4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Articulate the goals of cryptography.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 modern encryption standard, particularly AES.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Differentiate between substitution and transposition ciphers.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how textual data can be represented in binary, octal, and hex.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Determine the output of the XOR operation given two input bitstreams.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symmetric and asymmetric cryptography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OpenSSL to encrypt data with a symmetric key.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49"/>
          <p:cNvSpPr/>
          <p:nvPr/>
        </p:nvSpPr>
        <p:spPr>
          <a:xfrm>
            <a:off x="457575" y="128425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49"/>
          <p:cNvSpPr/>
          <p:nvPr/>
        </p:nvSpPr>
        <p:spPr>
          <a:xfrm>
            <a:off x="457575" y="1827425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49"/>
          <p:cNvSpPr/>
          <p:nvPr/>
        </p:nvSpPr>
        <p:spPr>
          <a:xfrm>
            <a:off x="457575" y="233450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49"/>
          <p:cNvSpPr/>
          <p:nvPr/>
        </p:nvSpPr>
        <p:spPr>
          <a:xfrm>
            <a:off x="457575" y="2828863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149"/>
          <p:cNvSpPr/>
          <p:nvPr/>
        </p:nvSpPr>
        <p:spPr>
          <a:xfrm>
            <a:off x="457575" y="3372038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149"/>
          <p:cNvSpPr/>
          <p:nvPr/>
        </p:nvSpPr>
        <p:spPr>
          <a:xfrm>
            <a:off x="457575" y="3872763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49"/>
          <p:cNvSpPr/>
          <p:nvPr/>
        </p:nvSpPr>
        <p:spPr>
          <a:xfrm>
            <a:off x="457575" y="4394700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5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Operators and XOR Cipher</a:t>
            </a:r>
            <a:endParaRPr/>
          </a:p>
        </p:txBody>
      </p:sp>
      <p:sp>
        <p:nvSpPr>
          <p:cNvPr id="2523" name="Google Shape;2523;p1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‘n Bytes</a:t>
            </a:r>
            <a:endParaRPr/>
          </a:p>
        </p:txBody>
      </p:sp>
      <p:sp>
        <p:nvSpPr>
          <p:cNvPr id="2529" name="Google Shape;2529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we’ll dive into how encryption works in a digital setting. </a:t>
            </a:r>
            <a:endParaRPr/>
          </a:p>
        </p:txBody>
      </p:sp>
      <p:sp>
        <p:nvSpPr>
          <p:cNvPr id="2530" name="Google Shape;2530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51"/>
          <p:cNvSpPr txBox="1"/>
          <p:nvPr>
            <p:ph idx="3" type="body"/>
          </p:nvPr>
        </p:nvSpPr>
        <p:spPr>
          <a:xfrm>
            <a:off x="175" y="1284250"/>
            <a:ext cx="9144000" cy="148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Here is the binary representation for the letter “h”: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  1101000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2" name="Google Shape;2532;p151"/>
          <p:cNvCxnSpPr/>
          <p:nvPr/>
        </p:nvCxnSpPr>
        <p:spPr>
          <a:xfrm rot="10800000">
            <a:off x="3533850" y="2768950"/>
            <a:ext cx="18900" cy="1201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3" name="Google Shape;2533;p151"/>
          <p:cNvSpPr/>
          <p:nvPr/>
        </p:nvSpPr>
        <p:spPr>
          <a:xfrm>
            <a:off x="3371850" y="2124075"/>
            <a:ext cx="342900" cy="581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151"/>
          <p:cNvSpPr txBox="1"/>
          <p:nvPr/>
        </p:nvSpPr>
        <p:spPr>
          <a:xfrm>
            <a:off x="2543175" y="4000500"/>
            <a:ext cx="3990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This is a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bit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bit is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each place of a binary string.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‘n Bytes</a:t>
            </a:r>
            <a:endParaRPr/>
          </a:p>
        </p:txBody>
      </p:sp>
      <p:sp>
        <p:nvSpPr>
          <p:cNvPr id="2540" name="Google Shape;2540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we’ll dive into how encryption works in a digital setting. </a:t>
            </a:r>
            <a:endParaRPr/>
          </a:p>
        </p:txBody>
      </p:sp>
      <p:sp>
        <p:nvSpPr>
          <p:cNvPr id="2541" name="Google Shape;2541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52"/>
          <p:cNvSpPr txBox="1"/>
          <p:nvPr>
            <p:ph idx="3" type="body"/>
          </p:nvPr>
        </p:nvSpPr>
        <p:spPr>
          <a:xfrm>
            <a:off x="175" y="1284250"/>
            <a:ext cx="9144000" cy="148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Here is the binary representation for the letter “h”: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  1101000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43" name="Google Shape;2543;p152"/>
          <p:cNvCxnSpPr/>
          <p:nvPr/>
        </p:nvCxnSpPr>
        <p:spPr>
          <a:xfrm rot="10800000">
            <a:off x="4057500" y="2809988"/>
            <a:ext cx="9600" cy="11436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4" name="Google Shape;2544;p152"/>
          <p:cNvSpPr/>
          <p:nvPr/>
        </p:nvSpPr>
        <p:spPr>
          <a:xfrm>
            <a:off x="3019425" y="2124075"/>
            <a:ext cx="2457600" cy="5811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52"/>
          <p:cNvSpPr txBox="1"/>
          <p:nvPr/>
        </p:nvSpPr>
        <p:spPr>
          <a:xfrm>
            <a:off x="2543175" y="4000500"/>
            <a:ext cx="3990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This is a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byte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Eight bits is a byte.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Cryptography</a:t>
            </a:r>
            <a:endParaRPr/>
          </a:p>
        </p:txBody>
      </p:sp>
      <p:sp>
        <p:nvSpPr>
          <p:cNvPr id="2106" name="Google Shape;2106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the P.A.I.N Framework: </a:t>
            </a:r>
            <a:endParaRPr/>
          </a:p>
        </p:txBody>
      </p:sp>
      <p:sp>
        <p:nvSpPr>
          <p:cNvPr id="2107" name="Google Shape;2107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0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Privacy</a:t>
            </a:r>
            <a:endParaRPr b="1" sz="1800"/>
          </a:p>
        </p:txBody>
      </p:sp>
      <p:sp>
        <p:nvSpPr>
          <p:cNvPr id="2109" name="Google Shape;2109;p10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Authentication</a:t>
            </a:r>
            <a:endParaRPr b="1" sz="1800"/>
          </a:p>
        </p:txBody>
      </p:sp>
      <p:sp>
        <p:nvSpPr>
          <p:cNvPr id="2110" name="Google Shape;2110;p10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Integrity</a:t>
            </a:r>
            <a:endParaRPr b="1" sz="1800"/>
          </a:p>
        </p:txBody>
      </p:sp>
      <p:sp>
        <p:nvSpPr>
          <p:cNvPr id="2111" name="Google Shape;2111;p10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Non-repudiation</a:t>
            </a:r>
            <a:endParaRPr b="1"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‘n Bytes</a:t>
            </a:r>
            <a:endParaRPr/>
          </a:p>
        </p:txBody>
      </p:sp>
      <p:sp>
        <p:nvSpPr>
          <p:cNvPr id="2551" name="Google Shape;2551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we’ll dive into how encryption works in a digital setting. </a:t>
            </a:r>
            <a:endParaRPr/>
          </a:p>
        </p:txBody>
      </p:sp>
      <p:sp>
        <p:nvSpPr>
          <p:cNvPr id="2552" name="Google Shape;2552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153"/>
          <p:cNvSpPr txBox="1"/>
          <p:nvPr>
            <p:ph idx="3" type="body"/>
          </p:nvPr>
        </p:nvSpPr>
        <p:spPr>
          <a:xfrm>
            <a:off x="175" y="1284250"/>
            <a:ext cx="9144000" cy="148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Here is the binary representation for the letter “h”: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  1101000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4" name="Google Shape;2554;p153"/>
          <p:cNvSpPr txBox="1"/>
          <p:nvPr/>
        </p:nvSpPr>
        <p:spPr>
          <a:xfrm>
            <a:off x="447675" y="2768950"/>
            <a:ext cx="80676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All digital data is represented in terms of bits.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We can encrypt bits just like letters, with substitution and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permutation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Another crucial tool for encryption is XOR, which will cover in a moment.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55" name="Google Shape;2555;p153"/>
          <p:cNvCxnSpPr/>
          <p:nvPr/>
        </p:nvCxnSpPr>
        <p:spPr>
          <a:xfrm flipH="1" rot="10800000">
            <a:off x="447675" y="2978113"/>
            <a:ext cx="466800" cy="1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6" name="Google Shape;2556;p153"/>
          <p:cNvCxnSpPr/>
          <p:nvPr/>
        </p:nvCxnSpPr>
        <p:spPr>
          <a:xfrm flipH="1" rot="10800000">
            <a:off x="447675" y="3519488"/>
            <a:ext cx="466800" cy="12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7" name="Google Shape;2557;p153"/>
          <p:cNvCxnSpPr/>
          <p:nvPr/>
        </p:nvCxnSpPr>
        <p:spPr>
          <a:xfrm flipH="1" rot="10800000">
            <a:off x="447675" y="4108488"/>
            <a:ext cx="466800" cy="1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Operators</a:t>
            </a:r>
            <a:endParaRPr/>
          </a:p>
        </p:txBody>
      </p:sp>
      <p:sp>
        <p:nvSpPr>
          <p:cNvPr id="2563" name="Google Shape;2563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operators take two binary numbers, compare them, and output a binary result based on specific conditions used to compare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64" name="Google Shape;2564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65" name="Google Shape;2565;p154"/>
          <p:cNvGraphicFramePr/>
          <p:nvPr/>
        </p:nvGraphicFramePr>
        <p:xfrm>
          <a:off x="2131200" y="15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{7C5A6F83-F51D-4BF7-9620-6704720E3BBC}</a:tableStyleId>
              </a:tblPr>
              <a:tblGrid>
                <a:gridCol w="962475"/>
                <a:gridCol w="968250"/>
                <a:gridCol w="968250"/>
                <a:gridCol w="968250"/>
                <a:gridCol w="1014350"/>
              </a:tblGrid>
              <a:tr h="3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&amp; 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| 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X^Y (XOR)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566" name="Google Shape;2566;p154"/>
          <p:cNvSpPr txBox="1"/>
          <p:nvPr/>
        </p:nvSpPr>
        <p:spPr>
          <a:xfrm>
            <a:off x="2226450" y="4136750"/>
            <a:ext cx="669000" cy="36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7" name="Google Shape;2567;p154"/>
          <p:cNvSpPr txBox="1"/>
          <p:nvPr/>
        </p:nvSpPr>
        <p:spPr>
          <a:xfrm>
            <a:off x="3184050" y="4136750"/>
            <a:ext cx="669000" cy="36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8" name="Google Shape;2568;p154"/>
          <p:cNvSpPr txBox="1"/>
          <p:nvPr/>
        </p:nvSpPr>
        <p:spPr>
          <a:xfrm>
            <a:off x="4141638" y="3967850"/>
            <a:ext cx="860700" cy="53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Output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9" name="Google Shape;2569;p154"/>
          <p:cNvSpPr txBox="1"/>
          <p:nvPr/>
        </p:nvSpPr>
        <p:spPr>
          <a:xfrm>
            <a:off x="5098938" y="3967850"/>
            <a:ext cx="860700" cy="53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Output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0" name="Google Shape;2570;p154"/>
          <p:cNvSpPr txBox="1"/>
          <p:nvPr/>
        </p:nvSpPr>
        <p:spPr>
          <a:xfrm>
            <a:off x="6094925" y="3967850"/>
            <a:ext cx="860700" cy="53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OR Output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71" name="Google Shape;2571;p154"/>
          <p:cNvCxnSpPr/>
          <p:nvPr/>
        </p:nvCxnSpPr>
        <p:spPr>
          <a:xfrm rot="10800000">
            <a:off x="2552550" y="3600338"/>
            <a:ext cx="8400" cy="4866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2" name="Google Shape;2572;p154"/>
          <p:cNvCxnSpPr/>
          <p:nvPr/>
        </p:nvCxnSpPr>
        <p:spPr>
          <a:xfrm flipH="1" rot="10800000">
            <a:off x="3522750" y="3638638"/>
            <a:ext cx="1500" cy="449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3" name="Google Shape;2573;p154"/>
          <p:cNvCxnSpPr/>
          <p:nvPr/>
        </p:nvCxnSpPr>
        <p:spPr>
          <a:xfrm rot="10800000">
            <a:off x="4486050" y="3591250"/>
            <a:ext cx="4500" cy="338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4" name="Google Shape;2574;p154"/>
          <p:cNvCxnSpPr/>
          <p:nvPr/>
        </p:nvCxnSpPr>
        <p:spPr>
          <a:xfrm rot="10800000">
            <a:off x="5452350" y="3591250"/>
            <a:ext cx="4500" cy="338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5" name="Google Shape;2575;p154"/>
          <p:cNvCxnSpPr/>
          <p:nvPr/>
        </p:nvCxnSpPr>
        <p:spPr>
          <a:xfrm rot="10800000">
            <a:off x="6548225" y="3591250"/>
            <a:ext cx="4500" cy="338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Operator - </a:t>
            </a:r>
            <a:r>
              <a:rPr lang="en">
                <a:solidFill>
                  <a:srgbClr val="CC0000"/>
                </a:solidFill>
              </a:rPr>
              <a:t>AND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581" name="Google Shape;258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is the simplest bitwise operator.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82" name="Google Shape;2582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83" name="Google Shape;2583;p155"/>
          <p:cNvGraphicFramePr/>
          <p:nvPr/>
        </p:nvGraphicFramePr>
        <p:xfrm>
          <a:off x="2131200" y="15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{7C5A6F83-F51D-4BF7-9620-6704720E3BBC}</a:tableStyleId>
              </a:tblPr>
              <a:tblGrid>
                <a:gridCol w="962475"/>
                <a:gridCol w="968250"/>
                <a:gridCol w="968250"/>
                <a:gridCol w="968250"/>
                <a:gridCol w="1014350"/>
              </a:tblGrid>
              <a:tr h="3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&amp; 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| 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X^Y (XOR)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584" name="Google Shape;2584;p155"/>
          <p:cNvSpPr/>
          <p:nvPr/>
        </p:nvSpPr>
        <p:spPr>
          <a:xfrm>
            <a:off x="4010050" y="1477400"/>
            <a:ext cx="1078800" cy="22278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155"/>
          <p:cNvSpPr txBox="1"/>
          <p:nvPr/>
        </p:nvSpPr>
        <p:spPr>
          <a:xfrm>
            <a:off x="555025" y="3838125"/>
            <a:ext cx="8356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If both inputs have a 1 in the same place, then output is 1. Otherwise, output is 0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Example: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1100 &amp; 0110 = 0100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Operator - </a:t>
            </a:r>
            <a:r>
              <a:rPr lang="en">
                <a:solidFill>
                  <a:srgbClr val="CC0000"/>
                </a:solidFill>
              </a:rPr>
              <a:t>OR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591" name="Google Shape;2591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r>
              <a:rPr lang="en"/>
              <a:t> is the opposite of AND.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92" name="Google Shape;2592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93" name="Google Shape;2593;p156"/>
          <p:cNvGraphicFramePr/>
          <p:nvPr/>
        </p:nvGraphicFramePr>
        <p:xfrm>
          <a:off x="2131200" y="15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{7C5A6F83-F51D-4BF7-9620-6704720E3BBC}</a:tableStyleId>
              </a:tblPr>
              <a:tblGrid>
                <a:gridCol w="962475"/>
                <a:gridCol w="968250"/>
                <a:gridCol w="968250"/>
                <a:gridCol w="968250"/>
                <a:gridCol w="1014350"/>
              </a:tblGrid>
              <a:tr h="3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&amp; 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| 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X^Y (XOR)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594" name="Google Shape;2594;p156"/>
          <p:cNvSpPr/>
          <p:nvPr/>
        </p:nvSpPr>
        <p:spPr>
          <a:xfrm>
            <a:off x="4971525" y="1477400"/>
            <a:ext cx="1078800" cy="22278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56"/>
          <p:cNvSpPr txBox="1"/>
          <p:nvPr/>
        </p:nvSpPr>
        <p:spPr>
          <a:xfrm>
            <a:off x="555025" y="3838125"/>
            <a:ext cx="8356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If either input has 1 in the slot, then output is 1. Otherwise, output is 0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Example: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1100|0110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= 1110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Operator - </a:t>
            </a:r>
            <a:r>
              <a:rPr lang="en">
                <a:solidFill>
                  <a:srgbClr val="CC0000"/>
                </a:solidFill>
              </a:rPr>
              <a:t>ORX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601" name="Google Shape;2601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XOR (Exclusive Or) is the main operator we’ll focu on for encrypting: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02" name="Google Shape;2602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03" name="Google Shape;2603;p157"/>
          <p:cNvGraphicFramePr/>
          <p:nvPr/>
        </p:nvGraphicFramePr>
        <p:xfrm>
          <a:off x="2131200" y="15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{7C5A6F83-F51D-4BF7-9620-6704720E3BBC}</a:tableStyleId>
              </a:tblPr>
              <a:tblGrid>
                <a:gridCol w="962475"/>
                <a:gridCol w="968250"/>
                <a:gridCol w="968250"/>
                <a:gridCol w="968250"/>
                <a:gridCol w="1014350"/>
              </a:tblGrid>
              <a:tr h="3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&amp; 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| Y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X^Y (XOR)</a:t>
                      </a:r>
                      <a:endParaRPr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604" name="Google Shape;2604;p157"/>
          <p:cNvSpPr/>
          <p:nvPr/>
        </p:nvSpPr>
        <p:spPr>
          <a:xfrm>
            <a:off x="5998425" y="1457850"/>
            <a:ext cx="1078800" cy="22278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157"/>
          <p:cNvSpPr txBox="1"/>
          <p:nvPr/>
        </p:nvSpPr>
        <p:spPr>
          <a:xfrm>
            <a:off x="555025" y="3705200"/>
            <a:ext cx="8356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If other inputs have a 1 in a slot, or if both inputs have 0 in a slot, output 0.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Otherwise, output 1.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Example: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1100^0110 = 1010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XOR Cipher</a:t>
            </a:r>
            <a:endParaRPr/>
          </a:p>
        </p:txBody>
      </p:sp>
      <p:sp>
        <p:nvSpPr>
          <p:cNvPr id="2611" name="Google Shape;2611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XOR can be used for </a:t>
            </a:r>
            <a:r>
              <a:rPr lang="en"/>
              <a:t>encryption</a:t>
            </a:r>
            <a:r>
              <a:rPr lang="en"/>
              <a:t> because it reversible.</a:t>
            </a:r>
            <a:endParaRPr/>
          </a:p>
        </p:txBody>
      </p:sp>
      <p:sp>
        <p:nvSpPr>
          <p:cNvPr id="2612" name="Google Shape;2612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58"/>
          <p:cNvSpPr txBox="1"/>
          <p:nvPr>
            <p:ph idx="3" type="body"/>
          </p:nvPr>
        </p:nvSpPr>
        <p:spPr>
          <a:xfrm>
            <a:off x="0" y="3524850"/>
            <a:ext cx="9144000" cy="1036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can encrypt a number A, by using a key B, to produce the encoded data in C.</a:t>
            </a:r>
            <a:endParaRPr i="1"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can decrypt C by XOR-ing it with the key B, to retrieve the plaintext, A.</a:t>
            </a:r>
            <a:endParaRPr i="1"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614" name="Google Shape;2614;p158"/>
          <p:cNvGraphicFramePr/>
          <p:nvPr/>
        </p:nvGraphicFramePr>
        <p:xfrm>
          <a:off x="2200425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{7C5A6F83-F51D-4BF7-9620-6704720E3BBC}</a:tableStyleId>
              </a:tblPr>
              <a:tblGrid>
                <a:gridCol w="1209675"/>
                <a:gridCol w="1219200"/>
                <a:gridCol w="121920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 sz="18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</a:t>
                      </a:r>
                      <a:endParaRPr sz="18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X^Y</a:t>
                      </a:r>
                      <a:endParaRPr sz="18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1100</a:t>
                      </a:r>
                      <a:endParaRPr sz="18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0110</a:t>
                      </a:r>
                      <a:endParaRPr sz="18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1010</a:t>
                      </a:r>
                      <a:endParaRPr sz="18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1010</a:t>
                      </a:r>
                      <a:endParaRPr sz="18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0110</a:t>
                      </a:r>
                      <a:endParaRPr sz="18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1100</a:t>
                      </a:r>
                      <a:endParaRPr sz="18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615" name="Google Shape;2615;p158"/>
          <p:cNvSpPr txBox="1"/>
          <p:nvPr/>
        </p:nvSpPr>
        <p:spPr>
          <a:xfrm>
            <a:off x="719175" y="2816850"/>
            <a:ext cx="676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^ B = C</a:t>
            </a:r>
            <a:r>
              <a:rPr lang="en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b="1" lang="en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 ^ B = 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6" name="Google Shape;2616;p158"/>
          <p:cNvSpPr/>
          <p:nvPr/>
        </p:nvSpPr>
        <p:spPr>
          <a:xfrm>
            <a:off x="3240423" y="2967600"/>
            <a:ext cx="1568100" cy="406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XOR vs AND / OR</a:t>
            </a:r>
            <a:endParaRPr/>
          </a:p>
        </p:txBody>
      </p:sp>
      <p:sp>
        <p:nvSpPr>
          <p:cNvPr id="2622" name="Google Shape;2622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XOR is irreversible without the knowing the key. </a:t>
            </a:r>
            <a:endParaRPr/>
          </a:p>
        </p:txBody>
      </p:sp>
      <p:sp>
        <p:nvSpPr>
          <p:cNvPr id="2623" name="Google Shape;2623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When applying the bitwise operator AND to two bitstreams, there's a 25% chance you'll get a 1.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/>
              <a:t>When applying the bitwise operator OR to two bitstreams, there's a 75% chance you'll get a 1.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/>
              <a:t>By contrast, XOR has a 50% chance of outputting a 0 or 1.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XOR vs AND / OR</a:t>
            </a:r>
            <a:endParaRPr/>
          </a:p>
        </p:txBody>
      </p:sp>
      <p:sp>
        <p:nvSpPr>
          <p:cNvPr id="2630" name="Google Shape;2630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1" name="Google Shape;263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4" y="832137"/>
            <a:ext cx="2169962" cy="347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911" y="832139"/>
            <a:ext cx="2169962" cy="347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013" y="832117"/>
            <a:ext cx="2169986" cy="3479254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p160"/>
          <p:cNvSpPr txBox="1"/>
          <p:nvPr/>
        </p:nvSpPr>
        <p:spPr>
          <a:xfrm>
            <a:off x="510100" y="4383075"/>
            <a:ext cx="2012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160"/>
          <p:cNvSpPr txBox="1"/>
          <p:nvPr/>
        </p:nvSpPr>
        <p:spPr>
          <a:xfrm>
            <a:off x="1114600" y="4380900"/>
            <a:ext cx="803100" cy="466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6" name="Google Shape;2636;p160"/>
          <p:cNvSpPr txBox="1"/>
          <p:nvPr/>
        </p:nvSpPr>
        <p:spPr>
          <a:xfrm>
            <a:off x="4170450" y="4380913"/>
            <a:ext cx="803100" cy="466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60"/>
          <p:cNvSpPr txBox="1"/>
          <p:nvPr/>
        </p:nvSpPr>
        <p:spPr>
          <a:xfrm>
            <a:off x="7374000" y="4380888"/>
            <a:ext cx="803100" cy="466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OR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6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  <p:sp>
        <p:nvSpPr>
          <p:cNvPr id="2643" name="Google Shape;2643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16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XOR Cipher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students will develop an intuition for the behavior of XOR and build truth tables for AND, OR, and XOR.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1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62"/>
          <p:cNvSpPr txBox="1"/>
          <p:nvPr/>
        </p:nvSpPr>
        <p:spPr>
          <a:xfrm>
            <a:off x="2068350" y="3594600"/>
            <a:ext cx="50073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Scavenger Hunt</a:t>
            </a:r>
            <a:endParaRPr sz="3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Cryptography</a:t>
            </a:r>
            <a:endParaRPr/>
          </a:p>
        </p:txBody>
      </p:sp>
      <p:sp>
        <p:nvSpPr>
          <p:cNvPr id="2117" name="Google Shape;2117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We’ll look at each of these pillars in more detail later, but here is a brief overview of how each goal protects data: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0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Privacy </a:t>
            </a:r>
            <a:r>
              <a:rPr lang="en" sz="1800"/>
              <a:t>ensures it is accessible by the intended recipients. </a:t>
            </a:r>
            <a:endParaRPr sz="1800"/>
          </a:p>
        </p:txBody>
      </p:sp>
      <p:sp>
        <p:nvSpPr>
          <p:cNvPr id="2120" name="Google Shape;2120;p10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Authentication </a:t>
            </a:r>
            <a:r>
              <a:rPr lang="en" sz="1800"/>
              <a:t>ensures it is sent from the claimed sender.</a:t>
            </a:r>
            <a:endParaRPr sz="1800"/>
          </a:p>
        </p:txBody>
      </p:sp>
      <p:sp>
        <p:nvSpPr>
          <p:cNvPr id="2121" name="Google Shape;2121;p10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Integrity </a:t>
            </a:r>
            <a:r>
              <a:rPr lang="en" sz="1800"/>
              <a:t>ensures it can’t be intercepted and modified in flight.</a:t>
            </a:r>
            <a:endParaRPr sz="1800"/>
          </a:p>
        </p:txBody>
      </p:sp>
      <p:sp>
        <p:nvSpPr>
          <p:cNvPr id="2122" name="Google Shape;2122;p10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Non-repudiation </a:t>
            </a:r>
            <a:r>
              <a:rPr lang="en" sz="1800"/>
              <a:t>verifies if an individual did or did not send data.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vs. Asymmetric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</a:t>
            </a:r>
            <a:endParaRPr/>
          </a:p>
        </p:txBody>
      </p:sp>
      <p:sp>
        <p:nvSpPr>
          <p:cNvPr id="2656" name="Google Shape;2656;p1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Symmetric-Key </a:t>
            </a:r>
            <a:r>
              <a:rPr lang="en"/>
              <a:t>Algorithm</a:t>
            </a:r>
            <a:endParaRPr/>
          </a:p>
        </p:txBody>
      </p:sp>
      <p:sp>
        <p:nvSpPr>
          <p:cNvPr id="2662" name="Google Shape;2662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Symmetric-key algorithms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are algorithms that use the same key to encrypt and decrypt.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4" name="Google Shape;266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13">
            <a:off x="4007452" y="1619377"/>
            <a:ext cx="802842" cy="76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75" y="3279576"/>
            <a:ext cx="706720" cy="9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6" name="Google Shape;2666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000" y="3263138"/>
            <a:ext cx="706720" cy="9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7" name="Google Shape;2667;p164"/>
          <p:cNvSpPr/>
          <p:nvPr/>
        </p:nvSpPr>
        <p:spPr>
          <a:xfrm rot="-2700000">
            <a:off x="4502377" y="4038398"/>
            <a:ext cx="232497" cy="174373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8" name="Google Shape;266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699972">
            <a:off x="2007025" y="3376029"/>
            <a:ext cx="721977" cy="68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699972">
            <a:off x="6116675" y="3376029"/>
            <a:ext cx="721977" cy="686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0" name="Google Shape;2670;p164"/>
          <p:cNvCxnSpPr>
            <a:stCxn id="2664" idx="0"/>
          </p:cNvCxnSpPr>
          <p:nvPr/>
        </p:nvCxnSpPr>
        <p:spPr>
          <a:xfrm flipH="1">
            <a:off x="2293520" y="1731236"/>
            <a:ext cx="1845300" cy="175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71" name="Google Shape;2671;p164"/>
          <p:cNvCxnSpPr>
            <a:stCxn id="2664" idx="3"/>
          </p:cNvCxnSpPr>
          <p:nvPr/>
        </p:nvCxnSpPr>
        <p:spPr>
          <a:xfrm>
            <a:off x="4692719" y="1717440"/>
            <a:ext cx="1886400" cy="178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72" name="Google Shape;2672;p164"/>
          <p:cNvSpPr txBox="1"/>
          <p:nvPr/>
        </p:nvSpPr>
        <p:spPr>
          <a:xfrm>
            <a:off x="391288" y="4269425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Plain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3" name="Google Shape;2673;p164"/>
          <p:cNvSpPr txBox="1"/>
          <p:nvPr/>
        </p:nvSpPr>
        <p:spPr>
          <a:xfrm>
            <a:off x="3739000" y="4410588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Cipher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4" name="Google Shape;2674;p164"/>
          <p:cNvSpPr txBox="1"/>
          <p:nvPr/>
        </p:nvSpPr>
        <p:spPr>
          <a:xfrm>
            <a:off x="7178400" y="4269425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Plain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5" name="Google Shape;2675;p164"/>
          <p:cNvSpPr txBox="1"/>
          <p:nvPr/>
        </p:nvSpPr>
        <p:spPr>
          <a:xfrm>
            <a:off x="1772063" y="3981713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Encryption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6" name="Google Shape;2676;p164"/>
          <p:cNvSpPr txBox="1"/>
          <p:nvPr/>
        </p:nvSpPr>
        <p:spPr>
          <a:xfrm>
            <a:off x="5927550" y="3929888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cryption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7" name="Google Shape;2677;p164"/>
          <p:cNvSpPr txBox="1"/>
          <p:nvPr/>
        </p:nvSpPr>
        <p:spPr>
          <a:xfrm>
            <a:off x="3854975" y="2466963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Same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8" name="Google Shape;2678;p164"/>
          <p:cNvSpPr/>
          <p:nvPr/>
        </p:nvSpPr>
        <p:spPr>
          <a:xfrm>
            <a:off x="3945100" y="3237775"/>
            <a:ext cx="779700" cy="9963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A$4h*L@9.7o71PLY202!bA)(!#&amp;2910Go$@94^0#@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Symmetric Encryption</a:t>
            </a:r>
            <a:endParaRPr/>
          </a:p>
        </p:txBody>
      </p:sp>
      <p:sp>
        <p:nvSpPr>
          <p:cNvPr id="2684" name="Google Shape;2684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process: </a:t>
            </a:r>
            <a:endParaRPr/>
          </a:p>
        </p:txBody>
      </p:sp>
      <p:sp>
        <p:nvSpPr>
          <p:cNvPr id="2685" name="Google Shape;2685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6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Data into Blocks (Transposition)</a:t>
            </a:r>
            <a:endParaRPr/>
          </a:p>
        </p:txBody>
      </p:sp>
      <p:sp>
        <p:nvSpPr>
          <p:cNvPr id="2687" name="Google Shape;2687;p16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a substitution on each block</a:t>
            </a:r>
            <a:endParaRPr/>
          </a:p>
        </p:txBody>
      </p:sp>
      <p:sp>
        <p:nvSpPr>
          <p:cNvPr id="2688" name="Google Shape;2688;p16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a permutation of the resulting substitution</a:t>
            </a:r>
            <a:endParaRPr/>
          </a:p>
        </p:txBody>
      </p:sp>
      <p:sp>
        <p:nvSpPr>
          <p:cNvPr id="2689" name="Google Shape;2689;p16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is XORed with the result permutation.</a:t>
            </a:r>
            <a:endParaRPr/>
          </a:p>
        </p:txBody>
      </p:sp>
      <p:sp>
        <p:nvSpPr>
          <p:cNvPr id="2690" name="Google Shape;2690;p16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is repeated multiple times, and the blocks recombines create and encrypted whole.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Exchange</a:t>
            </a:r>
            <a:endParaRPr/>
          </a:p>
        </p:txBody>
      </p:sp>
      <p:sp>
        <p:nvSpPr>
          <p:cNvPr id="2696" name="Google Shape;2696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key is required for each pair of people who want to share encrypted messages:</a:t>
            </a:r>
            <a:endParaRPr/>
          </a:p>
        </p:txBody>
      </p:sp>
      <p:sp>
        <p:nvSpPr>
          <p:cNvPr id="2697" name="Google Shape;2697;p1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66"/>
          <p:cNvSpPr txBox="1"/>
          <p:nvPr/>
        </p:nvSpPr>
        <p:spPr>
          <a:xfrm>
            <a:off x="776875" y="1303600"/>
            <a:ext cx="6717900" cy="29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Alice, Bob, Eve, and Jane</a:t>
            </a:r>
            <a:endParaRPr sz="24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Alice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⟷ </a:t>
            </a: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Bob</a:t>
            </a:r>
            <a:endParaRPr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					Alice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⟷</a:t>
            </a: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Eve</a:t>
            </a:r>
            <a:endParaRPr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Alice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⟷</a:t>
            </a: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Jane</a:t>
            </a:r>
            <a:endParaRPr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Bob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⟷</a:t>
            </a: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Eve</a:t>
            </a:r>
            <a:endParaRPr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  Bob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⟷</a:t>
            </a: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Jane</a:t>
            </a:r>
            <a:endParaRPr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Jane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⟷</a:t>
            </a: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Eve</a:t>
            </a:r>
            <a:endParaRPr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9" name="Google Shape;2699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75" y="4184250"/>
            <a:ext cx="732402" cy="732402"/>
          </a:xfrm>
          <a:prstGeom prst="rect">
            <a:avLst/>
          </a:prstGeom>
          <a:noFill/>
          <a:ln>
            <a:noFill/>
          </a:ln>
        </p:spPr>
      </p:pic>
      <p:sp>
        <p:nvSpPr>
          <p:cNvPr id="2700" name="Google Shape;2700;p166"/>
          <p:cNvSpPr txBox="1"/>
          <p:nvPr/>
        </p:nvSpPr>
        <p:spPr>
          <a:xfrm>
            <a:off x="1509275" y="4283600"/>
            <a:ext cx="6557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Six different keys are required to share amongst four people.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Asymmetric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encryption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addresses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this issue...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r>
              <a:rPr lang="en"/>
              <a:t>ymmetric-Key Algorithm</a:t>
            </a:r>
            <a:endParaRPr/>
          </a:p>
        </p:txBody>
      </p:sp>
      <p:sp>
        <p:nvSpPr>
          <p:cNvPr id="2706" name="Google Shape;2706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ymmetric-key cryptography (a.k.a public-key cryptography)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uses two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keys to encrypt and decrypt.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1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8" name="Google Shape;270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75" y="3279576"/>
            <a:ext cx="706720" cy="9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000" y="3263138"/>
            <a:ext cx="706720" cy="9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0" name="Google Shape;2710;p167"/>
          <p:cNvSpPr txBox="1"/>
          <p:nvPr/>
        </p:nvSpPr>
        <p:spPr>
          <a:xfrm>
            <a:off x="391288" y="4269425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Plain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1" name="Google Shape;2711;p167"/>
          <p:cNvSpPr txBox="1"/>
          <p:nvPr/>
        </p:nvSpPr>
        <p:spPr>
          <a:xfrm>
            <a:off x="3739000" y="4410588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Cipher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2" name="Google Shape;2712;p167"/>
          <p:cNvSpPr txBox="1"/>
          <p:nvPr/>
        </p:nvSpPr>
        <p:spPr>
          <a:xfrm>
            <a:off x="7178400" y="4269425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Plain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3" name="Google Shape;2713;p167"/>
          <p:cNvSpPr txBox="1"/>
          <p:nvPr/>
        </p:nvSpPr>
        <p:spPr>
          <a:xfrm>
            <a:off x="1772063" y="3981713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Encryption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4" name="Google Shape;2714;p167"/>
          <p:cNvSpPr txBox="1"/>
          <p:nvPr/>
        </p:nvSpPr>
        <p:spPr>
          <a:xfrm>
            <a:off x="5608100" y="4047713"/>
            <a:ext cx="1191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Decryption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5" name="Google Shape;2715;p167"/>
          <p:cNvSpPr/>
          <p:nvPr/>
        </p:nvSpPr>
        <p:spPr>
          <a:xfrm>
            <a:off x="3814600" y="1509975"/>
            <a:ext cx="1040700" cy="9570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Different Keys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16" name="Google Shape;2716;p167"/>
          <p:cNvSpPr/>
          <p:nvPr/>
        </p:nvSpPr>
        <p:spPr>
          <a:xfrm>
            <a:off x="3945100" y="3237775"/>
            <a:ext cx="779700" cy="9963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A$4h*L@9.7o71PLY202!bA)(!#&amp;2910Go$@94^0#@</a:t>
            </a:r>
            <a:endParaRPr sz="1000"/>
          </a:p>
        </p:txBody>
      </p:sp>
      <p:cxnSp>
        <p:nvCxnSpPr>
          <p:cNvPr id="2717" name="Google Shape;2717;p167"/>
          <p:cNvCxnSpPr>
            <a:stCxn id="2715" idx="2"/>
          </p:cNvCxnSpPr>
          <p:nvPr/>
        </p:nvCxnSpPr>
        <p:spPr>
          <a:xfrm rot="10800000">
            <a:off x="2559700" y="1969875"/>
            <a:ext cx="1254900" cy="1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8" name="Google Shape;2718;p167"/>
          <p:cNvCxnSpPr/>
          <p:nvPr/>
        </p:nvCxnSpPr>
        <p:spPr>
          <a:xfrm flipH="1" rot="10800000">
            <a:off x="2559950" y="2240750"/>
            <a:ext cx="1800" cy="142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9" name="Google Shape;2719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2800">
            <a:off x="2048121" y="1883803"/>
            <a:ext cx="785994" cy="747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0" name="Google Shape;2720;p167"/>
          <p:cNvCxnSpPr/>
          <p:nvPr/>
        </p:nvCxnSpPr>
        <p:spPr>
          <a:xfrm>
            <a:off x="2676400" y="1973625"/>
            <a:ext cx="11382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1" name="Google Shape;2721;p167"/>
          <p:cNvCxnSpPr/>
          <p:nvPr/>
        </p:nvCxnSpPr>
        <p:spPr>
          <a:xfrm flipH="1" rot="10800000">
            <a:off x="4855322" y="1905099"/>
            <a:ext cx="13980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2" name="Google Shape;2722;p167"/>
          <p:cNvCxnSpPr/>
          <p:nvPr/>
        </p:nvCxnSpPr>
        <p:spPr>
          <a:xfrm rot="10800000">
            <a:off x="6205000" y="2121625"/>
            <a:ext cx="20100" cy="163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3" name="Google Shape;2723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227814">
            <a:off x="5929172" y="1857891"/>
            <a:ext cx="785993" cy="7478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4" name="Google Shape;2724;p167"/>
          <p:cNvCxnSpPr/>
          <p:nvPr/>
        </p:nvCxnSpPr>
        <p:spPr>
          <a:xfrm flipH="1" rot="10800000">
            <a:off x="5414950" y="1905100"/>
            <a:ext cx="7524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5" name="Google Shape;2725;p167"/>
          <p:cNvSpPr/>
          <p:nvPr/>
        </p:nvSpPr>
        <p:spPr>
          <a:xfrm>
            <a:off x="1775900" y="3514025"/>
            <a:ext cx="19176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726" name="Google Shape;2726;p167"/>
          <p:cNvSpPr/>
          <p:nvPr/>
        </p:nvSpPr>
        <p:spPr>
          <a:xfrm>
            <a:off x="5113950" y="3514025"/>
            <a:ext cx="20055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CCE6"/>
          </a:solidFill>
          <a:ln cap="flat" cmpd="sng" w="9525">
            <a:solidFill>
              <a:srgbClr val="6CC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727" name="Google Shape;2727;p167"/>
          <p:cNvSpPr txBox="1"/>
          <p:nvPr/>
        </p:nvSpPr>
        <p:spPr>
          <a:xfrm>
            <a:off x="1340600" y="1969875"/>
            <a:ext cx="125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Public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8" name="Google Shape;2728;p167"/>
          <p:cNvSpPr txBox="1"/>
          <p:nvPr/>
        </p:nvSpPr>
        <p:spPr>
          <a:xfrm>
            <a:off x="6348400" y="1905100"/>
            <a:ext cx="125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Private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Symmetric Vs. Asymmetric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5" name="Google Shape;2735;p1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6" name="Google Shape;2736;p168"/>
          <p:cNvCxnSpPr/>
          <p:nvPr/>
        </p:nvCxnSpPr>
        <p:spPr>
          <a:xfrm>
            <a:off x="4314100" y="782100"/>
            <a:ext cx="0" cy="35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7" name="Google Shape;2737;p168"/>
          <p:cNvSpPr/>
          <p:nvPr/>
        </p:nvSpPr>
        <p:spPr>
          <a:xfrm>
            <a:off x="257625" y="883325"/>
            <a:ext cx="3800100" cy="543000"/>
          </a:xfrm>
          <a:prstGeom prst="cube">
            <a:avLst>
              <a:gd fmla="val 25000" name="adj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Symmetric</a:t>
            </a:r>
            <a:endParaRPr>
              <a:solidFill>
                <a:srgbClr val="FFFF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38" name="Google Shape;2738;p168"/>
          <p:cNvSpPr/>
          <p:nvPr/>
        </p:nvSpPr>
        <p:spPr>
          <a:xfrm flipH="1">
            <a:off x="4664875" y="883325"/>
            <a:ext cx="3942900" cy="543000"/>
          </a:xfrm>
          <a:prstGeom prst="cube">
            <a:avLst>
              <a:gd fmla="val 23715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Asymmetric</a:t>
            </a:r>
            <a:endParaRPr>
              <a:solidFill>
                <a:srgbClr val="FFFF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39" name="Google Shape;2739;p168"/>
          <p:cNvSpPr txBox="1"/>
          <p:nvPr/>
        </p:nvSpPr>
        <p:spPr>
          <a:xfrm>
            <a:off x="257625" y="1665425"/>
            <a:ext cx="3671400" cy="2696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 Light"/>
              <a:buChar char="+"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Faster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- / + </a:t>
            </a:r>
            <a:r>
              <a:rPr lang="en" sz="17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Less Computationally intense</a:t>
            </a:r>
            <a:endParaRPr sz="17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Key Exchange Problem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De facto standard is AES (Advanced Encryption Standard)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40" name="Google Shape;2740;p168"/>
          <p:cNvSpPr txBox="1"/>
          <p:nvPr/>
        </p:nvSpPr>
        <p:spPr>
          <a:xfrm>
            <a:off x="4807675" y="1665425"/>
            <a:ext cx="3800100" cy="2696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+ 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/ - 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Computationally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Intense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 Light"/>
              <a:buChar char="+"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Easier to use with many people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 Light"/>
              <a:buChar char="+"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Used to verify identity / authenticity via digital signatures 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De facto standard is RSA (Rivest-Shamir-Adleman)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1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  <p:sp>
        <p:nvSpPr>
          <p:cNvPr id="2746" name="Google Shape;2746;p1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 / Facilitated Discussion: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vs. Asymmetric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look at four scenarios and determine whether symmetric or asymmetric is more appropriate.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Checkpoint: Almost There!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Articulate the goals of cryptography.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 modern encryption standard, particularly AES.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Differentiate between substitution and transposition ciphers.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how textual data can be represented in binary, octal, and hex.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Determine the output of the XOR operation given two input bitstreams.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symmetric and asymmetric cryptography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OpenSSL to encrypt data with a symmetric key.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70"/>
          <p:cNvSpPr/>
          <p:nvPr/>
        </p:nvSpPr>
        <p:spPr>
          <a:xfrm>
            <a:off x="457575" y="128425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170"/>
          <p:cNvSpPr/>
          <p:nvPr/>
        </p:nvSpPr>
        <p:spPr>
          <a:xfrm>
            <a:off x="457575" y="1827425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170"/>
          <p:cNvSpPr/>
          <p:nvPr/>
        </p:nvSpPr>
        <p:spPr>
          <a:xfrm>
            <a:off x="457575" y="233450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170"/>
          <p:cNvSpPr/>
          <p:nvPr/>
        </p:nvSpPr>
        <p:spPr>
          <a:xfrm>
            <a:off x="457575" y="2828863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70"/>
          <p:cNvSpPr/>
          <p:nvPr/>
        </p:nvSpPr>
        <p:spPr>
          <a:xfrm>
            <a:off x="457575" y="3372038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170"/>
          <p:cNvSpPr/>
          <p:nvPr/>
        </p:nvSpPr>
        <p:spPr>
          <a:xfrm>
            <a:off x="457575" y="3872763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70"/>
          <p:cNvSpPr/>
          <p:nvPr/>
        </p:nvSpPr>
        <p:spPr>
          <a:xfrm>
            <a:off x="457575" y="4394700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17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Encryption with Open SSL</a:t>
            </a:r>
            <a:endParaRPr/>
          </a:p>
        </p:txBody>
      </p:sp>
      <p:sp>
        <p:nvSpPr>
          <p:cNvPr id="2768" name="Google Shape;2768;p1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1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7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Encrypting Data with OpenSSL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Cryptography</a:t>
            </a:r>
            <a:endParaRPr/>
          </a:p>
        </p:txBody>
      </p:sp>
      <p:sp>
        <p:nvSpPr>
          <p:cNvPr id="2128" name="Google Shape;2128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pillar is supported by specific methods and tools.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1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Privacy </a:t>
            </a:r>
            <a:r>
              <a:rPr lang="en" sz="1800"/>
              <a:t>is provided through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encryption</a:t>
            </a:r>
            <a:r>
              <a:rPr lang="en" sz="1800"/>
              <a:t>. </a:t>
            </a:r>
            <a:r>
              <a:rPr lang="en" sz="1800"/>
              <a:t> </a:t>
            </a:r>
            <a:endParaRPr sz="1800"/>
          </a:p>
        </p:txBody>
      </p:sp>
      <p:sp>
        <p:nvSpPr>
          <p:cNvPr id="2131" name="Google Shape;2131;p11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Authentication </a:t>
            </a:r>
            <a:r>
              <a:rPr lang="en" sz="1800"/>
              <a:t>is provided through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digital signatures</a:t>
            </a:r>
            <a:r>
              <a:rPr lang="en" sz="1800"/>
              <a:t>.</a:t>
            </a:r>
            <a:endParaRPr sz="1800"/>
          </a:p>
        </p:txBody>
      </p:sp>
      <p:sp>
        <p:nvSpPr>
          <p:cNvPr id="2132" name="Google Shape;2132;p11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Integrity </a:t>
            </a:r>
            <a:r>
              <a:rPr lang="en" sz="1800"/>
              <a:t>is checked through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hashes</a:t>
            </a:r>
            <a:r>
              <a:rPr lang="en" sz="1800"/>
              <a:t>.</a:t>
            </a:r>
            <a:endParaRPr sz="1800"/>
          </a:p>
        </p:txBody>
      </p:sp>
      <p:sp>
        <p:nvSpPr>
          <p:cNvPr id="2133" name="Google Shape;2133;p11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Non-repudiation </a:t>
            </a:r>
            <a:r>
              <a:rPr lang="en" sz="1800"/>
              <a:t>is supported through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signatures</a:t>
            </a:r>
            <a:r>
              <a:rPr lang="en" sz="1800"/>
              <a:t> and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certifications</a:t>
            </a:r>
            <a:r>
              <a:rPr lang="en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1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2780" name="Google Shape;2780;p1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 : Encrypting Data with OpenSSL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OpenSSL to encrypt data using AES.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74"/>
          <p:cNvSpPr txBox="1"/>
          <p:nvPr/>
        </p:nvSpPr>
        <p:spPr>
          <a:xfrm>
            <a:off x="2068350" y="3594600"/>
            <a:ext cx="50073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OpenSSL</a:t>
            </a:r>
            <a:endParaRPr sz="3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Checkpoint: Almost There!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7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Articulate the goals of cryptography.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 modern encryption standard, particularly AES.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Differentiate between substitution and transposition ciphers.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how textual data can be represented in binary, octal, and hex.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Determine the output of the XOR operation given two input bitstreams.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symmetric and asymmetric cryptography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OpenSSL to encrypt data with a symmetric key.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75"/>
          <p:cNvSpPr/>
          <p:nvPr/>
        </p:nvSpPr>
        <p:spPr>
          <a:xfrm>
            <a:off x="457575" y="128425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75"/>
          <p:cNvSpPr/>
          <p:nvPr/>
        </p:nvSpPr>
        <p:spPr>
          <a:xfrm>
            <a:off x="457575" y="1827425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75"/>
          <p:cNvSpPr/>
          <p:nvPr/>
        </p:nvSpPr>
        <p:spPr>
          <a:xfrm>
            <a:off x="457575" y="233450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75"/>
          <p:cNvSpPr/>
          <p:nvPr/>
        </p:nvSpPr>
        <p:spPr>
          <a:xfrm>
            <a:off x="457575" y="2828863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175"/>
          <p:cNvSpPr/>
          <p:nvPr/>
        </p:nvSpPr>
        <p:spPr>
          <a:xfrm>
            <a:off x="457575" y="3372038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75"/>
          <p:cNvSpPr/>
          <p:nvPr/>
        </p:nvSpPr>
        <p:spPr>
          <a:xfrm>
            <a:off x="457575" y="3872763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175"/>
          <p:cNvSpPr/>
          <p:nvPr/>
        </p:nvSpPr>
        <p:spPr>
          <a:xfrm>
            <a:off x="457575" y="439470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3" name="Google Shape;280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325" y="1416925"/>
            <a:ext cx="2066374" cy="35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Google Shape;2804;p175"/>
          <p:cNvSpPr/>
          <p:nvPr/>
        </p:nvSpPr>
        <p:spPr>
          <a:xfrm flipH="1">
            <a:off x="6004025" y="675975"/>
            <a:ext cx="1713600" cy="1105200"/>
          </a:xfrm>
          <a:prstGeom prst="wedgeEllipseCallout">
            <a:avLst>
              <a:gd fmla="val -72050" name="adj1"/>
              <a:gd fmla="val 4525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Any Questions?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1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139" name="Google Shape;2139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1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 and Orientation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this activity, you will familiarize themselves with some key terms in cryptography.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 and Orientation</a:t>
            </a:r>
            <a:endParaRPr/>
          </a:p>
        </p:txBody>
      </p:sp>
      <p:sp>
        <p:nvSpPr>
          <p:cNvPr id="2146" name="Google Shape;2146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2147" name="Google Shape;2147;p112"/>
          <p:cNvSpPr txBox="1"/>
          <p:nvPr>
            <p:ph idx="2" type="body"/>
          </p:nvPr>
        </p:nvSpPr>
        <p:spPr>
          <a:xfrm>
            <a:off x="175" y="1082850"/>
            <a:ext cx="9144000" cy="3400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1.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" u="sng">
                <a:solidFill>
                  <a:srgbClr val="0366D6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  <a:hlinkClick r:id="rId3"/>
              </a:rPr>
              <a:t>Cryptography Terminology resource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and Wikipedia to define and provide an examples for each of the following terms: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Privacy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Authenticity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Integrity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Non-Repudiation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2. </a:t>
            </a:r>
            <a:r>
              <a:rPr b="1" lang="en">
                <a:solidFill>
                  <a:srgbClr val="24292E"/>
                </a:solidFill>
              </a:rPr>
              <a:t>Define the following key terms, and provide an example of each if you can:</a:t>
            </a:r>
            <a:endParaRPr b="1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Plaintext 	Ciphertext 		Cryptography	Code 		Bit 		</a:t>
            </a:r>
            <a:r>
              <a:rPr lang="en">
                <a:solidFill>
                  <a:srgbClr val="24292E"/>
                </a:solidFill>
              </a:rPr>
              <a:t>Cipher </a:t>
            </a:r>
            <a:r>
              <a:rPr lang="en">
                <a:solidFill>
                  <a:srgbClr val="24292E"/>
                </a:solidFill>
              </a:rPr>
              <a:t>        Encryption 			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Key Encryption 		Decryption 	         Symmetric-Key Cryptography         Asymmetric-Key Cryptography 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24292E"/>
                </a:solidFill>
              </a:rPr>
              <a:t> 	Hash Signature  				Checksum</a:t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2148" name="Google Shape;2148;p11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